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7"/>
  </p:notesMasterIdLst>
  <p:handoutMasterIdLst>
    <p:handoutMasterId r:id="rId38"/>
  </p:handoutMasterIdLst>
  <p:sldIdLst>
    <p:sldId id="324" r:id="rId2"/>
    <p:sldId id="351" r:id="rId3"/>
    <p:sldId id="352" r:id="rId4"/>
    <p:sldId id="358" r:id="rId5"/>
    <p:sldId id="360" r:id="rId6"/>
    <p:sldId id="405" r:id="rId7"/>
    <p:sldId id="406" r:id="rId8"/>
    <p:sldId id="407" r:id="rId9"/>
    <p:sldId id="408" r:id="rId10"/>
    <p:sldId id="362" r:id="rId11"/>
    <p:sldId id="363" r:id="rId12"/>
    <p:sldId id="365" r:id="rId13"/>
    <p:sldId id="366" r:id="rId14"/>
    <p:sldId id="409" r:id="rId15"/>
    <p:sldId id="410" r:id="rId16"/>
    <p:sldId id="411" r:id="rId17"/>
    <p:sldId id="412" r:id="rId18"/>
    <p:sldId id="413" r:id="rId19"/>
    <p:sldId id="414" r:id="rId20"/>
    <p:sldId id="415" r:id="rId21"/>
    <p:sldId id="416" r:id="rId22"/>
    <p:sldId id="417" r:id="rId23"/>
    <p:sldId id="418" r:id="rId24"/>
    <p:sldId id="420" r:id="rId25"/>
    <p:sldId id="419" r:id="rId26"/>
    <p:sldId id="421" r:id="rId27"/>
    <p:sldId id="422" r:id="rId28"/>
    <p:sldId id="423" r:id="rId29"/>
    <p:sldId id="424" r:id="rId30"/>
    <p:sldId id="425" r:id="rId31"/>
    <p:sldId id="368" r:id="rId32"/>
    <p:sldId id="369" r:id="rId33"/>
    <p:sldId id="370" r:id="rId34"/>
    <p:sldId id="371" r:id="rId35"/>
    <p:sldId id="348" r:id="rId36"/>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3979" autoAdjust="0"/>
  </p:normalViewPr>
  <p:slideViewPr>
    <p:cSldViewPr>
      <p:cViewPr varScale="1">
        <p:scale>
          <a:sx n="61" d="100"/>
          <a:sy n="61" d="100"/>
        </p:scale>
        <p:origin x="760" y="56"/>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06/12/2021</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06/12/2021</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33137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267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974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0721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err="1">
                <a:effectLst/>
                <a:latin typeface="Cambria" panose="02040503050406030204" pitchFamily="18" charset="0"/>
                <a:ea typeface="Cambria" panose="02040503050406030204" pitchFamily="18" charset="0"/>
                <a:cs typeface="Cambria" panose="02040503050406030204" pitchFamily="18" charset="0"/>
              </a:rPr>
              <a:t>Arsitektur</a:t>
            </a:r>
            <a:r>
              <a:rPr lang="en-US" sz="1800" dirty="0">
                <a:effectLst/>
                <a:latin typeface="Cambria" panose="02040503050406030204" pitchFamily="18" charset="0"/>
                <a:ea typeface="Cambria" panose="02040503050406030204" pitchFamily="18" charset="0"/>
                <a:cs typeface="Cambria" panose="02040503050406030204" pitchFamily="18" charset="0"/>
              </a:rPr>
              <a:t> multi-layer ANN </a:t>
            </a:r>
            <a:r>
              <a:rPr lang="en-US" sz="1800" dirty="0" err="1">
                <a:effectLst/>
                <a:latin typeface="Cambria" panose="02040503050406030204" pitchFamily="18" charset="0"/>
                <a:ea typeface="Cambria" panose="02040503050406030204" pitchFamily="18" charset="0"/>
                <a:cs typeface="Cambria" panose="02040503050406030204" pitchFamily="18" charset="0"/>
              </a:rPr>
              <a:t>memiliki</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struktur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tambahan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yaitu</a:t>
            </a:r>
            <a:r>
              <a:rPr lang="en-US" sz="1800" dirty="0">
                <a:effectLst/>
                <a:latin typeface="Cambria" panose="02040503050406030204" pitchFamily="18" charset="0"/>
                <a:ea typeface="Cambria" panose="02040503050406030204" pitchFamily="18" charset="0"/>
                <a:cs typeface="Cambria" panose="02040503050406030204" pitchFamily="18" charset="0"/>
              </a:rPr>
              <a:t> hidden layer yang </a:t>
            </a:r>
            <a:r>
              <a:rPr lang="en-US" sz="1800" dirty="0" err="1">
                <a:effectLst/>
                <a:latin typeface="Cambria" panose="02040503050406030204" pitchFamily="18" charset="0"/>
                <a:ea typeface="Cambria" panose="02040503050406030204" pitchFamily="18" charset="0"/>
                <a:cs typeface="Cambria" panose="02040503050406030204" pitchFamily="18" charset="0"/>
              </a:rPr>
              <a:t>menghubungkan</a:t>
            </a:r>
            <a:r>
              <a:rPr lang="en-US" sz="1800" dirty="0">
                <a:effectLst/>
                <a:latin typeface="Cambria" panose="02040503050406030204" pitchFamily="18" charset="0"/>
                <a:ea typeface="Cambria" panose="02040503050406030204" pitchFamily="18" charset="0"/>
                <a:cs typeface="Cambria" panose="02040503050406030204" pitchFamily="18" charset="0"/>
              </a:rPr>
              <a:t> input layer dan output layer.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hidden layer </a:t>
            </a:r>
            <a:r>
              <a:rPr lang="en-US" sz="1800" dirty="0" err="1">
                <a:effectLst/>
                <a:latin typeface="Cambria" panose="02040503050406030204" pitchFamily="18" charset="0"/>
                <a:ea typeface="Cambria" panose="02040503050406030204" pitchFamily="18" charset="0"/>
                <a:cs typeface="Cambria" panose="02040503050406030204" pitchFamily="18" charset="0"/>
              </a:rPr>
              <a:t>merepresentasikan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tingkat</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kompleksitas</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sebuah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jaringan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semakin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kompleks</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permasalahan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maka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akan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dibutuhkan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semakin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banyak</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hidden unit</a:t>
            </a:r>
            <a:endParaRPr dirty="0"/>
          </a:p>
        </p:txBody>
      </p:sp>
    </p:spTree>
    <p:extLst>
      <p:ext uri="{BB962C8B-B14F-4D97-AF65-F5344CB8AC3E}">
        <p14:creationId xmlns:p14="http://schemas.microsoft.com/office/powerpoint/2010/main" val="2252044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i="1" dirty="0">
                <a:effectLst/>
                <a:latin typeface="Cambria" panose="02040503050406030204" pitchFamily="18" charset="0"/>
                <a:ea typeface="Cambria" panose="02040503050406030204" pitchFamily="18" charset="0"/>
                <a:cs typeface="Cambria" panose="02040503050406030204" pitchFamily="18" charset="0"/>
              </a:rPr>
              <a:t>neuron</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i="1" dirty="0">
                <a:effectLst/>
                <a:latin typeface="Cambria" panose="02040503050406030204" pitchFamily="18" charset="0"/>
                <a:ea typeface="Cambria" panose="02040503050406030204" pitchFamily="18" charset="0"/>
                <a:cs typeface="Cambria" panose="02040503050406030204" pitchFamily="18" charset="0"/>
              </a:rPr>
              <a:t>input layer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merepresentasikan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fitur</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dirty="0" err="1">
                <a:effectLst/>
                <a:latin typeface="Cambria" panose="02040503050406030204" pitchFamily="18" charset="0"/>
                <a:ea typeface="Cambria" panose="02040503050406030204" pitchFamily="18" charset="0"/>
                <a:cs typeface="Cambria" panose="02040503050406030204" pitchFamily="18" charset="0"/>
              </a:rPr>
              <a:t>sebuah</a:t>
            </a:r>
            <a:r>
              <a:rPr lang="en-US" sz="1800" dirty="0">
                <a:effectLst/>
                <a:latin typeface="Cambria" panose="02040503050406030204" pitchFamily="18" charset="0"/>
                <a:ea typeface="Cambria" panose="02040503050406030204" pitchFamily="18" charset="0"/>
                <a:cs typeface="Cambria" panose="02040503050406030204" pitchFamily="18" charset="0"/>
              </a:rPr>
              <a:t> dataset, </a:t>
            </a:r>
            <a:r>
              <a:rPr lang="en-US" sz="1800" dirty="0" err="1">
                <a:effectLst/>
                <a:latin typeface="Cambria" panose="02040503050406030204" pitchFamily="18" charset="0"/>
                <a:ea typeface="Cambria" panose="02040503050406030204" pitchFamily="18" charset="0"/>
                <a:cs typeface="Cambria" panose="02040503050406030204" pitchFamily="18" charset="0"/>
              </a:rPr>
              <a:t>jika</a:t>
            </a:r>
            <a:r>
              <a:rPr lang="en-US" sz="1800" dirty="0">
                <a:effectLst/>
                <a:latin typeface="Cambria" panose="02040503050406030204" pitchFamily="18" charset="0"/>
                <a:ea typeface="Cambria" panose="02040503050406030204" pitchFamily="18" charset="0"/>
                <a:cs typeface="Cambria" panose="02040503050406030204" pitchFamily="18" charset="0"/>
              </a:rPr>
              <a:t> input </a:t>
            </a:r>
            <a:r>
              <a:rPr lang="en-US" sz="1800" dirty="0" err="1">
                <a:effectLst/>
                <a:latin typeface="Cambria" panose="02040503050406030204" pitchFamily="18" charset="0"/>
                <a:ea typeface="Cambria" panose="02040503050406030204" pitchFamily="18" charset="0"/>
                <a:cs typeface="Cambria" panose="02040503050406030204" pitchFamily="18" charset="0"/>
              </a:rPr>
              <a:t>berupa</a:t>
            </a:r>
            <a:r>
              <a:rPr lang="en-US" sz="1800" dirty="0">
                <a:effectLst/>
                <a:latin typeface="Cambria" panose="02040503050406030204" pitchFamily="18" charset="0"/>
                <a:ea typeface="Cambria" panose="02040503050406030204" pitchFamily="18" charset="0"/>
                <a:cs typeface="Cambria" panose="02040503050406030204" pitchFamily="18" charset="0"/>
              </a:rPr>
              <a:t> data </a:t>
            </a:r>
            <a:r>
              <a:rPr lang="en-US" sz="1800" dirty="0" err="1">
                <a:effectLst/>
                <a:latin typeface="Cambria" panose="02040503050406030204" pitchFamily="18" charset="0"/>
                <a:ea typeface="Cambria" panose="02040503050406030204" pitchFamily="18" charset="0"/>
                <a:cs typeface="Cambria" panose="02040503050406030204" pitchFamily="18" charset="0"/>
              </a:rPr>
              <a:t>citra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maka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neuron </a:t>
            </a:r>
            <a:r>
              <a:rPr lang="en-US" sz="1800" dirty="0" err="1">
                <a:effectLst/>
                <a:latin typeface="Cambria" panose="02040503050406030204" pitchFamily="18" charset="0"/>
                <a:ea typeface="Cambria" panose="02040503050406030204" pitchFamily="18" charset="0"/>
                <a:cs typeface="Cambria" panose="02040503050406030204" pitchFamily="18" charset="0"/>
              </a:rPr>
              <a:t>sesuai</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ukuran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citra</a:t>
            </a:r>
            <a:r>
              <a:rPr lang="en-US" sz="1800" dirty="0">
                <a:effectLst/>
                <a:latin typeface="Cambria" panose="02040503050406030204" pitchFamily="18" charset="0"/>
                <a:ea typeface="Cambria" panose="02040503050406030204" pitchFamily="18" charset="0"/>
                <a:cs typeface="Cambria" panose="02040503050406030204" pitchFamily="18" charset="0"/>
              </a:rPr>
              <a:t> input.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i="1" dirty="0">
                <a:effectLst/>
                <a:latin typeface="Cambria" panose="02040503050406030204" pitchFamily="18" charset="0"/>
                <a:ea typeface="Cambria" panose="02040503050406030204" pitchFamily="18" charset="0"/>
                <a:cs typeface="Cambria" panose="02040503050406030204" pitchFamily="18" charset="0"/>
              </a:rPr>
              <a:t>neuron</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i="1" dirty="0">
                <a:effectLst/>
                <a:latin typeface="Cambria" panose="02040503050406030204" pitchFamily="18" charset="0"/>
                <a:ea typeface="Cambria" panose="02040503050406030204" pitchFamily="18" charset="0"/>
                <a:cs typeface="Cambria" panose="02040503050406030204" pitchFamily="18" charset="0"/>
              </a:rPr>
              <a:t>hidden layer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umumnya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lebih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banyak</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daripada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neuron di </a:t>
            </a:r>
            <a:r>
              <a:rPr lang="en-US" sz="1800" i="1" dirty="0">
                <a:effectLst/>
                <a:latin typeface="Cambria" panose="02040503050406030204" pitchFamily="18" charset="0"/>
                <a:ea typeface="Cambria" panose="02040503050406030204" pitchFamily="18" charset="0"/>
                <a:cs typeface="Cambria" panose="02040503050406030204" pitchFamily="18" charset="0"/>
              </a:rPr>
              <a:t>output layer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Sedangkan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i="1" dirty="0">
                <a:effectLst/>
                <a:latin typeface="Cambria" panose="02040503050406030204" pitchFamily="18" charset="0"/>
                <a:ea typeface="Cambria" panose="02040503050406030204" pitchFamily="18" charset="0"/>
                <a:cs typeface="Cambria" panose="02040503050406030204" pitchFamily="18" charset="0"/>
              </a:rPr>
              <a:t>neuron</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i="1" dirty="0">
                <a:effectLst/>
                <a:latin typeface="Cambria" panose="02040503050406030204" pitchFamily="18" charset="0"/>
                <a:ea typeface="Cambria" panose="02040503050406030204" pitchFamily="18" charset="0"/>
                <a:cs typeface="Cambria" panose="02040503050406030204" pitchFamily="18" charset="0"/>
              </a:rPr>
              <a:t>output layer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sesuai</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dengan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kelas</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dirty="0" err="1">
                <a:effectLst/>
                <a:latin typeface="Cambria" panose="02040503050406030204" pitchFamily="18" charset="0"/>
                <a:ea typeface="Cambria" panose="02040503050406030204" pitchFamily="18" charset="0"/>
                <a:cs typeface="Cambria" panose="02040503050406030204" pitchFamily="18" charset="0"/>
              </a:rPr>
              <a:t>permasalahan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klasifikasi</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dirty="0" err="1">
                <a:effectLst/>
                <a:latin typeface="Cambria" panose="02040503050406030204" pitchFamily="18" charset="0"/>
                <a:ea typeface="Cambria" panose="02040503050406030204" pitchFamily="18" charset="0"/>
                <a:cs typeface="Cambria" panose="02040503050406030204" pitchFamily="18" charset="0"/>
              </a:rPr>
              <a:t>kasus</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prediksi</a:t>
            </a:r>
            <a:r>
              <a:rPr lang="en-US" sz="1800" dirty="0">
                <a:effectLst/>
                <a:latin typeface="Cambria" panose="02040503050406030204" pitchFamily="18" charset="0"/>
                <a:ea typeface="Cambria" panose="02040503050406030204" pitchFamily="18" charset="0"/>
                <a:cs typeface="Cambria" panose="02040503050406030204" pitchFamily="18" charset="0"/>
              </a:rPr>
              <a:t> dan </a:t>
            </a:r>
            <a:r>
              <a:rPr lang="en-US" sz="1800" dirty="0" err="1">
                <a:effectLst/>
                <a:latin typeface="Cambria" panose="02040503050406030204" pitchFamily="18" charset="0"/>
                <a:ea typeface="Cambria" panose="02040503050406030204" pitchFamily="18" charset="0"/>
                <a:cs typeface="Cambria" panose="02040503050406030204" pitchFamily="18" charset="0"/>
              </a:rPr>
              <a:t>klasifikasi</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dua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kelas</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jumlah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i="1" dirty="0">
                <a:effectLst/>
                <a:latin typeface="Cambria" panose="02040503050406030204" pitchFamily="18" charset="0"/>
                <a:ea typeface="Cambria" panose="02040503050406030204" pitchFamily="18" charset="0"/>
                <a:cs typeface="Cambria" panose="02040503050406030204" pitchFamily="18" charset="0"/>
              </a:rPr>
              <a:t>neuron</a:t>
            </a:r>
            <a:r>
              <a:rPr lang="en-US" sz="1800" dirty="0">
                <a:effectLst/>
                <a:latin typeface="Cambria" panose="02040503050406030204" pitchFamily="18" charset="0"/>
                <a:ea typeface="Cambria" panose="02040503050406030204" pitchFamily="18" charset="0"/>
                <a:cs typeface="Cambria" panose="02040503050406030204" pitchFamily="18" charset="0"/>
              </a:rPr>
              <a:t> pada </a:t>
            </a:r>
            <a:r>
              <a:rPr lang="en-US" sz="1800" i="1" dirty="0">
                <a:effectLst/>
                <a:latin typeface="Cambria" panose="02040503050406030204" pitchFamily="18" charset="0"/>
                <a:ea typeface="Cambria" panose="02040503050406030204" pitchFamily="18" charset="0"/>
                <a:cs typeface="Cambria" panose="02040503050406030204" pitchFamily="18" charset="0"/>
              </a:rPr>
              <a:t>output layer</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adalah</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satu</a:t>
            </a:r>
            <a:r>
              <a:rPr lang="en-US" sz="1800" dirty="0">
                <a:effectLst/>
                <a:latin typeface="Cambria" panose="02040503050406030204" pitchFamily="18" charset="0"/>
                <a:ea typeface="Cambria" panose="02040503050406030204" pitchFamily="18" charset="0"/>
                <a:cs typeface="Cambria" panose="02040503050406030204" pitchFamily="18" charset="0"/>
              </a:rPr>
              <a:t> neuron. </a:t>
            </a:r>
            <a:endParaRPr lang="en-ID" sz="18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9661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445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7850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82863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40292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79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3370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83453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err="1">
                <a:effectLst/>
                <a:latin typeface="Cambria" panose="02040503050406030204" pitchFamily="18" charset="0"/>
                <a:ea typeface="Cambria" panose="02040503050406030204" pitchFamily="18" charset="0"/>
                <a:cs typeface="Cambria" panose="02040503050406030204" pitchFamily="18" charset="0"/>
              </a:rPr>
              <a:t>Arsitektur</a:t>
            </a:r>
            <a:r>
              <a:rPr lang="en-US" sz="1800" dirty="0">
                <a:effectLst/>
                <a:latin typeface="Cambria" panose="02040503050406030204" pitchFamily="18" charset="0"/>
                <a:ea typeface="Cambria" panose="02040503050406030204" pitchFamily="18" charset="0"/>
                <a:cs typeface="Cambria" panose="02040503050406030204" pitchFamily="18" charset="0"/>
              </a:rPr>
              <a:t> single-layer </a:t>
            </a:r>
            <a:r>
              <a:rPr lang="en-US" sz="1800" dirty="0" err="1">
                <a:effectLst/>
                <a:latin typeface="Cambria" panose="02040503050406030204" pitchFamily="18" charset="0"/>
                <a:ea typeface="Cambria" panose="02040503050406030204" pitchFamily="18" charset="0"/>
                <a:cs typeface="Cambria" panose="02040503050406030204" pitchFamily="18" charset="0"/>
              </a:rPr>
              <a:t>terdiri</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dari</a:t>
            </a:r>
            <a:r>
              <a:rPr lang="en-US" sz="1800" dirty="0">
                <a:effectLst/>
                <a:latin typeface="Cambria" panose="02040503050406030204" pitchFamily="18" charset="0"/>
                <a:ea typeface="Cambria" panose="02040503050406030204" pitchFamily="18" charset="0"/>
                <a:cs typeface="Cambria" panose="02040503050406030204" pitchFamily="18" charset="0"/>
              </a:rPr>
              <a:t> 2 layer, </a:t>
            </a:r>
            <a:r>
              <a:rPr lang="en-US" sz="1800" dirty="0" err="1">
                <a:effectLst/>
                <a:latin typeface="Cambria" panose="02040503050406030204" pitchFamily="18" charset="0"/>
                <a:ea typeface="Cambria" panose="02040503050406030204" pitchFamily="18" charset="0"/>
                <a:cs typeface="Cambria" panose="02040503050406030204" pitchFamily="18" charset="0"/>
              </a:rPr>
              <a:t>yaitu</a:t>
            </a:r>
            <a:r>
              <a:rPr lang="en-US" sz="1800" dirty="0">
                <a:effectLst/>
                <a:latin typeface="Cambria" panose="02040503050406030204" pitchFamily="18" charset="0"/>
                <a:ea typeface="Cambria" panose="02040503050406030204" pitchFamily="18" charset="0"/>
                <a:cs typeface="Cambria" panose="02040503050406030204" pitchFamily="18" charset="0"/>
              </a:rPr>
              <a:t> input dan output. Input layer </a:t>
            </a:r>
            <a:r>
              <a:rPr lang="en-US" sz="1800" dirty="0" err="1">
                <a:effectLst/>
                <a:latin typeface="Cambria" panose="02040503050406030204" pitchFamily="18" charset="0"/>
                <a:ea typeface="Cambria" panose="02040503050406030204" pitchFamily="18" charset="0"/>
                <a:cs typeface="Cambria" panose="02040503050406030204" pitchFamily="18" charset="0"/>
              </a:rPr>
              <a:t>menerima</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masukkan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sedangkan</a:t>
            </a:r>
            <a:r>
              <a:rPr lang="en-US" sz="1800" dirty="0">
                <a:effectLst/>
                <a:latin typeface="Cambria" panose="02040503050406030204" pitchFamily="18" charset="0"/>
                <a:ea typeface="Cambria" panose="02040503050406030204" pitchFamily="18" charset="0"/>
                <a:cs typeface="Cambria" panose="02040503050406030204" pitchFamily="18" charset="0"/>
              </a:rPr>
              <a:t> output layer </a:t>
            </a:r>
            <a:r>
              <a:rPr lang="en-US" sz="1800" dirty="0" err="1">
                <a:effectLst/>
                <a:latin typeface="Cambria" panose="02040503050406030204" pitchFamily="18" charset="0"/>
                <a:ea typeface="Cambria" panose="02040503050406030204" pitchFamily="18" charset="0"/>
                <a:cs typeface="Cambria" panose="02040503050406030204" pitchFamily="18" charset="0"/>
              </a:rPr>
              <a:t>memberikan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respon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berdasarkan</a:t>
            </a: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dirty="0" err="1">
                <a:effectLst/>
                <a:latin typeface="Cambria" panose="02040503050406030204" pitchFamily="18" charset="0"/>
                <a:ea typeface="Cambria" panose="02040503050406030204" pitchFamily="18" charset="0"/>
                <a:cs typeface="Cambria" panose="02040503050406030204" pitchFamily="18" charset="0"/>
              </a:rPr>
              <a:t>masukkan</a:t>
            </a:r>
            <a:endParaRPr dirty="0"/>
          </a:p>
        </p:txBody>
      </p:sp>
    </p:spTree>
    <p:extLst>
      <p:ext uri="{BB962C8B-B14F-4D97-AF65-F5344CB8AC3E}">
        <p14:creationId xmlns:p14="http://schemas.microsoft.com/office/powerpoint/2010/main" val="138520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392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8827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31241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344" y="692696"/>
            <a:ext cx="2765805" cy="182090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marL="452438" indent="-452438" algn="just">
              <a:defRPr b="0"/>
            </a:lvl1pPr>
            <a:lvl2pPr marL="895350" indent="-438150" algn="just">
              <a:buFont typeface="Wingdings" panose="05000000000000000000" pitchFamily="2" charset="2"/>
              <a:buChar char="§"/>
              <a:defRPr/>
            </a:lvl2pPr>
            <a:lvl3pPr marL="1347788" indent="-433388" algn="just">
              <a:buFont typeface="Wingdings" panose="05000000000000000000" pitchFamily="2" charset="2"/>
              <a:buChar char="ü"/>
              <a:defRPr/>
            </a:lvl3pPr>
            <a:lvl4pPr marL="1790700" indent="-419100" algn="just">
              <a:buFont typeface="Wingdings" panose="05000000000000000000" pitchFamily="2" charset="2"/>
              <a:buChar char="v"/>
              <a:defRPr/>
            </a:lvl4pPr>
            <a:lvl5pPr marL="2243138" indent="-414338" algn="just">
              <a:buFont typeface="Wingdings" panose="05000000000000000000" pitchFamily="2" charset="2"/>
              <a:buChar char="Ø"/>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7408" y="476672"/>
            <a:ext cx="10814992" cy="940966"/>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09798" y="-33238"/>
            <a:ext cx="8443753" cy="7259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0">
          <a:solidFill>
            <a:srgbClr val="00000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Wingdings" pitchFamily="2" charset="2"/>
        <a:buChar char="q"/>
        <a:defRPr sz="2400" b="0">
          <a:solidFill>
            <a:srgbClr val="00000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itchFamily="2" charset="2"/>
        <a:buChar char="q"/>
        <a:defRPr sz="2200" b="0">
          <a:solidFill>
            <a:srgbClr val="00000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itchFamily="2" charset="2"/>
        <a:buChar char="q"/>
        <a:defRPr sz="2000" b="0">
          <a:solidFill>
            <a:srgbClr val="00000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itchFamily="2" charset="2"/>
        <a:buChar char="q"/>
        <a:defRPr sz="2000" b="0">
          <a:solidFill>
            <a:srgbClr val="00000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Image:Logistic-curve.png" TargetMode="External"/><Relationship Id="rId3" Type="http://schemas.openxmlformats.org/officeDocument/2006/relationships/notesSlide" Target="../notesSlides/notesSlide10.xml"/><Relationship Id="rId7" Type="http://schemas.openxmlformats.org/officeDocument/2006/relationships/image" Target="../media/image48.wmf"/><Relationship Id="rId12"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1.png"/><Relationship Id="rId5" Type="http://schemas.openxmlformats.org/officeDocument/2006/relationships/image" Target="../media/image47.wmf"/><Relationship Id="rId10" Type="http://schemas.openxmlformats.org/officeDocument/2006/relationships/image" Target="../media/image50.png"/><Relationship Id="rId4" Type="http://schemas.openxmlformats.org/officeDocument/2006/relationships/oleObject" Target="../embeddings/oleObject1.bin"/><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hyperlink" Target="https://www.slideshare.net/DimaFishman/5-introduction-to-neural-networks" TargetMode="External"/><Relationship Id="rId2" Type="http://schemas.openxmlformats.org/officeDocument/2006/relationships/hyperlink" Target="https://tvst.arvojournals.org/article.aspx?articleid=2762344"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551384" y="4149080"/>
            <a:ext cx="10945216" cy="1512168"/>
          </a:xfrm>
        </p:spPr>
        <p:txBody>
          <a:bodyPr/>
          <a:lstStyle/>
          <a:p>
            <a:r>
              <a:rPr lang="en-ID" sz="4400" b="1"/>
              <a:t>KECERDASAN TIRUAN</a:t>
            </a:r>
            <a:endParaRPr lang="id-ID" sz="4400" b="1"/>
          </a:p>
          <a:p>
            <a:r>
              <a:rPr lang="id-ID" sz="3600" b="1"/>
              <a:t>[ K</a:t>
            </a:r>
            <a:r>
              <a:rPr lang="en-ID" sz="3600" b="1"/>
              <a:t>P045</a:t>
            </a:r>
            <a:r>
              <a:rPr lang="id-ID" sz="3600" b="1"/>
              <a:t> / </a:t>
            </a:r>
            <a:r>
              <a:rPr lang="en-ID" sz="3600" b="1"/>
              <a:t>3</a:t>
            </a:r>
            <a:r>
              <a:rPr lang="id-ID" sz="3600" b="1"/>
              <a:t> SKS ]</a:t>
            </a:r>
            <a:endParaRPr lang="id-ID" sz="3600" b="1" dirty="0"/>
          </a:p>
        </p:txBody>
      </p:sp>
    </p:spTree>
    <p:extLst>
      <p:ext uri="{BB962C8B-B14F-4D97-AF65-F5344CB8AC3E}">
        <p14:creationId xmlns:p14="http://schemas.microsoft.com/office/powerpoint/2010/main" val="517058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Neural Network Timeline</a:t>
            </a:r>
            <a:endParaRPr lang="en-ID"/>
          </a:p>
        </p:txBody>
      </p:sp>
      <p:sp>
        <p:nvSpPr>
          <p:cNvPr id="3" name="Content Placeholder 2"/>
          <p:cNvSpPr>
            <a:spLocks noGrp="1"/>
          </p:cNvSpPr>
          <p:nvPr>
            <p:ph idx="1"/>
          </p:nvPr>
        </p:nvSpPr>
        <p:spPr/>
        <p:txBody>
          <a:bodyPr/>
          <a:lstStyle/>
          <a:p>
            <a:r>
              <a:rPr lang="en-ID"/>
              <a:t>McCulloch &amp; Pitts (1943</a:t>
            </a:r>
            <a:r>
              <a:rPr lang="en-ID" smtClean="0"/>
              <a:t>) </a:t>
            </a:r>
            <a:r>
              <a:rPr lang="en-ID" smtClean="0">
                <a:sym typeface="Wingdings" panose="05000000000000000000" pitchFamily="2" charset="2"/>
              </a:rPr>
              <a:t> Threshold Logic Unit (TLU)</a:t>
            </a:r>
            <a:endParaRPr lang="en-ID"/>
          </a:p>
        </p:txBody>
      </p:sp>
      <p:pic>
        <p:nvPicPr>
          <p:cNvPr id="16386" name="Picture 2" descr="https://kite.com/wp-content/uploads/2019/05/image3.a849ed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02" y="2156301"/>
            <a:ext cx="9794995" cy="42444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5087888" y="5576808"/>
                <a:ext cx="2113592" cy="1100558"/>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ID" sz="2400" b="0" i="1" smtClean="0">
                          <a:solidFill>
                            <a:srgbClr val="FF0000"/>
                          </a:solidFill>
                          <a:latin typeface="Cambria Math" panose="02040503050406030204" pitchFamily="18" charset="0"/>
                        </a:rPr>
                        <m:t>𝑢</m:t>
                      </m:r>
                      <m:r>
                        <a:rPr lang="en-ID" sz="2400" i="1" smtClean="0">
                          <a:solidFill>
                            <a:srgbClr val="FF0000"/>
                          </a:solidFill>
                          <a:latin typeface="Cambria Math" panose="02040503050406030204" pitchFamily="18" charset="0"/>
                        </a:rPr>
                        <m:t>=</m:t>
                      </m:r>
                      <m:nary>
                        <m:naryPr>
                          <m:chr m:val="∑"/>
                          <m:ctrlPr>
                            <a:rPr lang="en-ID" sz="2400" i="1" smtClean="0">
                              <a:solidFill>
                                <a:srgbClr val="FF0000"/>
                              </a:solidFill>
                              <a:latin typeface="Cambria Math" panose="02040503050406030204" pitchFamily="18" charset="0"/>
                            </a:rPr>
                          </m:ctrlPr>
                        </m:naryPr>
                        <m:sub>
                          <m:r>
                            <m:rPr>
                              <m:brk m:alnAt="23"/>
                            </m:rPr>
                            <a:rPr lang="en-ID" sz="2400" b="0" i="1" smtClean="0">
                              <a:solidFill>
                                <a:srgbClr val="FF0000"/>
                              </a:solidFill>
                              <a:latin typeface="Cambria Math" panose="02040503050406030204" pitchFamily="18" charset="0"/>
                            </a:rPr>
                            <m:t>𝑖</m:t>
                          </m:r>
                          <m:r>
                            <a:rPr lang="en-ID" sz="2400" b="0" i="1" smtClean="0">
                              <a:solidFill>
                                <a:srgbClr val="FF0000"/>
                              </a:solidFill>
                              <a:latin typeface="Cambria Math" panose="02040503050406030204" pitchFamily="18" charset="0"/>
                            </a:rPr>
                            <m:t>=1</m:t>
                          </m:r>
                        </m:sub>
                        <m:sup>
                          <m:r>
                            <a:rPr lang="en-ID" sz="2400" b="0" i="1" smtClean="0">
                              <a:solidFill>
                                <a:srgbClr val="FF0000"/>
                              </a:solidFill>
                              <a:latin typeface="Cambria Math" panose="02040503050406030204" pitchFamily="18" charset="0"/>
                            </a:rPr>
                            <m:t>𝑛</m:t>
                          </m:r>
                        </m:sup>
                        <m:e>
                          <m:sSub>
                            <m:sSubPr>
                              <m:ctrlPr>
                                <a:rPr lang="en-ID" sz="2400" i="1" smtClean="0">
                                  <a:solidFill>
                                    <a:srgbClr val="FF0000"/>
                                  </a:solidFill>
                                  <a:latin typeface="Cambria Math" panose="02040503050406030204" pitchFamily="18" charset="0"/>
                                </a:rPr>
                              </m:ctrlPr>
                            </m:sSubPr>
                            <m:e>
                              <m:r>
                                <a:rPr lang="en-ID" sz="2400" b="0" i="1" smtClean="0">
                                  <a:solidFill>
                                    <a:srgbClr val="FF0000"/>
                                  </a:solidFill>
                                  <a:latin typeface="Cambria Math" panose="02040503050406030204" pitchFamily="18" charset="0"/>
                                </a:rPr>
                                <m:t>𝑤</m:t>
                              </m:r>
                            </m:e>
                            <m:sub>
                              <m:r>
                                <a:rPr lang="en-ID" sz="2400" b="0" i="1" smtClean="0">
                                  <a:solidFill>
                                    <a:srgbClr val="FF0000"/>
                                  </a:solidFill>
                                  <a:latin typeface="Cambria Math" panose="02040503050406030204" pitchFamily="18" charset="0"/>
                                </a:rPr>
                                <m:t>𝑖</m:t>
                              </m:r>
                            </m:sub>
                          </m:sSub>
                          <m:sSub>
                            <m:sSubPr>
                              <m:ctrlPr>
                                <a:rPr lang="en-ID" sz="2400" i="1" smtClean="0">
                                  <a:solidFill>
                                    <a:srgbClr val="FF0000"/>
                                  </a:solidFill>
                                  <a:latin typeface="Cambria Math" panose="02040503050406030204" pitchFamily="18" charset="0"/>
                                </a:rPr>
                              </m:ctrlPr>
                            </m:sSubPr>
                            <m:e>
                              <m:r>
                                <a:rPr lang="en-ID" sz="2400" b="0" i="1" smtClean="0">
                                  <a:solidFill>
                                    <a:srgbClr val="FF0000"/>
                                  </a:solidFill>
                                  <a:latin typeface="Cambria Math" panose="02040503050406030204" pitchFamily="18" charset="0"/>
                                </a:rPr>
                                <m:t>∗</m:t>
                              </m:r>
                              <m:r>
                                <a:rPr lang="en-ID" sz="2400" b="0" i="1" smtClean="0">
                                  <a:solidFill>
                                    <a:srgbClr val="FF0000"/>
                                  </a:solidFill>
                                  <a:latin typeface="Cambria Math" panose="02040503050406030204" pitchFamily="18" charset="0"/>
                                </a:rPr>
                                <m:t>𝐼</m:t>
                              </m:r>
                            </m:e>
                            <m:sub>
                              <m:r>
                                <a:rPr lang="en-ID" sz="2400" b="0" i="1" smtClean="0">
                                  <a:solidFill>
                                    <a:srgbClr val="FF0000"/>
                                  </a:solidFill>
                                  <a:latin typeface="Cambria Math" panose="02040503050406030204" pitchFamily="18" charset="0"/>
                                </a:rPr>
                                <m:t>𝑖</m:t>
                              </m:r>
                            </m:sub>
                          </m:sSub>
                        </m:e>
                      </m:nary>
                    </m:oMath>
                  </m:oMathPara>
                </a14:m>
                <a:endParaRPr lang="en-ID" sz="240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87888" y="5576808"/>
                <a:ext cx="2113592" cy="1100558"/>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701330" y="2420888"/>
                <a:ext cx="2539028" cy="916148"/>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ID" sz="2400" b="0" i="1" smtClean="0">
                          <a:solidFill>
                            <a:srgbClr val="FF0000"/>
                          </a:solidFill>
                          <a:latin typeface="Cambria Math" panose="02040503050406030204" pitchFamily="18" charset="0"/>
                        </a:rPr>
                        <m:t>𝑦</m:t>
                      </m:r>
                      <m:r>
                        <a:rPr lang="en-ID" sz="2400" i="1" smtClean="0">
                          <a:solidFill>
                            <a:srgbClr val="FF0000"/>
                          </a:solidFill>
                          <a:latin typeface="Cambria Math" panose="02040503050406030204" pitchFamily="18" charset="0"/>
                        </a:rPr>
                        <m:t>=</m:t>
                      </m:r>
                      <m:d>
                        <m:dPr>
                          <m:begChr m:val="{"/>
                          <m:endChr m:val=""/>
                          <m:ctrlPr>
                            <a:rPr lang="en-ID" sz="2400" i="1" smtClean="0">
                              <a:solidFill>
                                <a:srgbClr val="FF0000"/>
                              </a:solidFill>
                              <a:latin typeface="Cambria Math" panose="02040503050406030204" pitchFamily="18" charset="0"/>
                            </a:rPr>
                          </m:ctrlPr>
                        </m:dPr>
                        <m:e>
                          <m:eqArr>
                            <m:eqArrPr>
                              <m:ctrlPr>
                                <a:rPr lang="en-ID" sz="2400" i="1" smtClean="0">
                                  <a:solidFill>
                                    <a:srgbClr val="FF0000"/>
                                  </a:solidFill>
                                  <a:latin typeface="Cambria Math" panose="02040503050406030204" pitchFamily="18" charset="0"/>
                                </a:rPr>
                              </m:ctrlPr>
                            </m:eqArrPr>
                            <m:e>
                              <m:r>
                                <a:rPr lang="en-ID" sz="2400" b="0" i="1" smtClean="0">
                                  <a:solidFill>
                                    <a:srgbClr val="FF0000"/>
                                  </a:solidFill>
                                  <a:latin typeface="Cambria Math" panose="02040503050406030204" pitchFamily="18" charset="0"/>
                                </a:rPr>
                                <m:t>1   </m:t>
                              </m:r>
                              <m:r>
                                <a:rPr lang="en-ID" sz="2400" b="0" i="1" smtClean="0">
                                  <a:solidFill>
                                    <a:srgbClr val="FF0000"/>
                                  </a:solidFill>
                                  <a:latin typeface="Cambria Math" panose="02040503050406030204" pitchFamily="18" charset="0"/>
                                </a:rPr>
                                <m:t>𝑖𝑓</m:t>
                              </m:r>
                              <m:r>
                                <a:rPr lang="en-ID" sz="2400" b="0" i="1" smtClean="0">
                                  <a:solidFill>
                                    <a:srgbClr val="FF0000"/>
                                  </a:solidFill>
                                  <a:latin typeface="Cambria Math" panose="02040503050406030204" pitchFamily="18" charset="0"/>
                                </a:rPr>
                                <m:t> </m:t>
                              </m:r>
                              <m:r>
                                <a:rPr lang="en-ID" sz="2400" b="0" i="1" smtClean="0">
                                  <a:solidFill>
                                    <a:srgbClr val="FF0000"/>
                                  </a:solidFill>
                                  <a:latin typeface="Cambria Math" panose="02040503050406030204" pitchFamily="18" charset="0"/>
                                </a:rPr>
                                <m:t>𝑢</m:t>
                              </m:r>
                              <m:r>
                                <a:rPr lang="en-ID" sz="2400" b="0" i="1" smtClean="0">
                                  <a:solidFill>
                                    <a:srgbClr val="FF0000"/>
                                  </a:solidFill>
                                  <a:latin typeface="Cambria Math" panose="02040503050406030204" pitchFamily="18" charset="0"/>
                                  <a:ea typeface="Cambria Math" panose="02040503050406030204" pitchFamily="18" charset="0"/>
                                </a:rPr>
                                <m:t>≥0</m:t>
                              </m:r>
                            </m:e>
                            <m:e>
                              <m:r>
                                <a:rPr lang="en-ID" sz="2400" b="0" i="1" smtClean="0">
                                  <a:solidFill>
                                    <a:srgbClr val="FF0000"/>
                                  </a:solidFill>
                                  <a:latin typeface="Cambria Math" panose="02040503050406030204" pitchFamily="18" charset="0"/>
                                </a:rPr>
                                <m:t>0   </m:t>
                              </m:r>
                              <m:r>
                                <a:rPr lang="en-ID" sz="2400" b="0" i="1" smtClean="0">
                                  <a:solidFill>
                                    <a:srgbClr val="FF0000"/>
                                  </a:solidFill>
                                  <a:latin typeface="Cambria Math" panose="02040503050406030204" pitchFamily="18" charset="0"/>
                                </a:rPr>
                                <m:t>𝑖𝑓</m:t>
                              </m:r>
                              <m:r>
                                <a:rPr lang="en-ID" sz="2400" b="0" i="1" smtClean="0">
                                  <a:solidFill>
                                    <a:srgbClr val="FF0000"/>
                                  </a:solidFill>
                                  <a:latin typeface="Cambria Math" panose="02040503050406030204" pitchFamily="18" charset="0"/>
                                </a:rPr>
                                <m:t> </m:t>
                              </m:r>
                              <m:r>
                                <a:rPr lang="en-ID" sz="2400" b="0" i="1" smtClean="0">
                                  <a:solidFill>
                                    <a:srgbClr val="FF0000"/>
                                  </a:solidFill>
                                  <a:latin typeface="Cambria Math" panose="02040503050406030204" pitchFamily="18" charset="0"/>
                                </a:rPr>
                                <m:t>𝑢</m:t>
                              </m:r>
                              <m:r>
                                <a:rPr lang="en-ID" sz="2400" b="0" i="1" smtClean="0">
                                  <a:solidFill>
                                    <a:srgbClr val="FF0000"/>
                                  </a:solidFill>
                                  <a:latin typeface="Cambria Math" panose="02040503050406030204" pitchFamily="18" charset="0"/>
                                </a:rPr>
                                <m:t> &lt;0</m:t>
                              </m:r>
                            </m:e>
                          </m:eqArr>
                        </m:e>
                      </m:d>
                    </m:oMath>
                  </m:oMathPara>
                </a14:m>
                <a:endParaRPr lang="en-ID" sz="240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701330" y="2420888"/>
                <a:ext cx="2539028" cy="916148"/>
              </a:xfrm>
              <a:prstGeom prst="rect">
                <a:avLst/>
              </a:prstGeom>
              <a:blipFill>
                <a:blip r:embed="rId4"/>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223477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Neural Network Timeline</a:t>
            </a:r>
            <a:endParaRPr lang="en-ID"/>
          </a:p>
        </p:txBody>
      </p:sp>
      <p:sp>
        <p:nvSpPr>
          <p:cNvPr id="3" name="Content Placeholder 2"/>
          <p:cNvSpPr>
            <a:spLocks noGrp="1"/>
          </p:cNvSpPr>
          <p:nvPr>
            <p:ph idx="1"/>
          </p:nvPr>
        </p:nvSpPr>
        <p:spPr/>
        <p:txBody>
          <a:bodyPr/>
          <a:lstStyle/>
          <a:p>
            <a:r>
              <a:rPr lang="en-ID"/>
              <a:t>Rosenblatt </a:t>
            </a:r>
            <a:r>
              <a:rPr lang="en-ID" smtClean="0"/>
              <a:t>(1957) </a:t>
            </a:r>
            <a:r>
              <a:rPr lang="en-ID" smtClean="0">
                <a:sym typeface="Wingdings" panose="05000000000000000000" pitchFamily="2" charset="2"/>
              </a:rPr>
              <a:t> </a:t>
            </a:r>
            <a:r>
              <a:rPr lang="en-ID" b="1" smtClean="0">
                <a:sym typeface="Wingdings" panose="05000000000000000000" pitchFamily="2" charset="2"/>
              </a:rPr>
              <a:t>Perceptron</a:t>
            </a:r>
            <a:r>
              <a:rPr lang="en-ID" smtClean="0"/>
              <a:t> </a:t>
            </a:r>
            <a:endParaRPr lang="en-ID"/>
          </a:p>
        </p:txBody>
      </p:sp>
      <p:pic>
        <p:nvPicPr>
          <p:cNvPr id="17412" name="Picture 4" descr="McCulloch-Pitts computational model of a neur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2607789"/>
            <a:ext cx="8096250" cy="3495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7757325" y="1836374"/>
                <a:ext cx="2707216" cy="1100558"/>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ID" sz="2400" b="0" i="1" smtClean="0">
                          <a:solidFill>
                            <a:srgbClr val="FF0000"/>
                          </a:solidFill>
                          <a:latin typeface="Cambria Math" panose="02040503050406030204" pitchFamily="18" charset="0"/>
                        </a:rPr>
                        <m:t>𝑦</m:t>
                      </m:r>
                      <m:r>
                        <a:rPr lang="en-ID" sz="2400" i="1" smtClean="0">
                          <a:solidFill>
                            <a:srgbClr val="FF0000"/>
                          </a:solidFill>
                          <a:latin typeface="Cambria Math" panose="02040503050406030204" pitchFamily="18" charset="0"/>
                        </a:rPr>
                        <m:t>=</m:t>
                      </m:r>
                      <m:r>
                        <a:rPr lang="en-ID" sz="2400" b="0" i="1" smtClean="0">
                          <a:solidFill>
                            <a:srgbClr val="FF0000"/>
                          </a:solidFill>
                          <a:latin typeface="Cambria Math" panose="02040503050406030204" pitchFamily="18" charset="0"/>
                        </a:rPr>
                        <m:t>𝑏</m:t>
                      </m:r>
                      <m:r>
                        <a:rPr lang="en-ID" sz="2400" b="0" i="1" smtClean="0">
                          <a:solidFill>
                            <a:srgbClr val="FF0000"/>
                          </a:solidFill>
                          <a:latin typeface="Cambria Math" panose="02040503050406030204" pitchFamily="18" charset="0"/>
                        </a:rPr>
                        <m:t>+</m:t>
                      </m:r>
                      <m:nary>
                        <m:naryPr>
                          <m:chr m:val="∑"/>
                          <m:ctrlPr>
                            <a:rPr lang="en-ID" sz="2400" i="1" smtClean="0">
                              <a:solidFill>
                                <a:srgbClr val="FF0000"/>
                              </a:solidFill>
                              <a:latin typeface="Cambria Math" panose="02040503050406030204" pitchFamily="18" charset="0"/>
                            </a:rPr>
                          </m:ctrlPr>
                        </m:naryPr>
                        <m:sub>
                          <m:r>
                            <m:rPr>
                              <m:brk m:alnAt="23"/>
                            </m:rPr>
                            <a:rPr lang="en-ID" sz="2400" b="0" i="1" smtClean="0">
                              <a:solidFill>
                                <a:srgbClr val="FF0000"/>
                              </a:solidFill>
                              <a:latin typeface="Cambria Math" panose="02040503050406030204" pitchFamily="18" charset="0"/>
                            </a:rPr>
                            <m:t>𝑖</m:t>
                          </m:r>
                          <m:r>
                            <a:rPr lang="en-ID" sz="2400" b="0" i="1" smtClean="0">
                              <a:solidFill>
                                <a:srgbClr val="FF0000"/>
                              </a:solidFill>
                              <a:latin typeface="Cambria Math" panose="02040503050406030204" pitchFamily="18" charset="0"/>
                            </a:rPr>
                            <m:t>=1</m:t>
                          </m:r>
                        </m:sub>
                        <m:sup>
                          <m:r>
                            <a:rPr lang="en-ID" sz="2400" b="0" i="1" smtClean="0">
                              <a:solidFill>
                                <a:srgbClr val="FF0000"/>
                              </a:solidFill>
                              <a:latin typeface="Cambria Math" panose="02040503050406030204" pitchFamily="18" charset="0"/>
                            </a:rPr>
                            <m:t>𝑛</m:t>
                          </m:r>
                        </m:sup>
                        <m:e>
                          <m:sSub>
                            <m:sSubPr>
                              <m:ctrlPr>
                                <a:rPr lang="en-ID" sz="2400" i="1" smtClean="0">
                                  <a:solidFill>
                                    <a:srgbClr val="FF0000"/>
                                  </a:solidFill>
                                  <a:latin typeface="Cambria Math" panose="02040503050406030204" pitchFamily="18" charset="0"/>
                                </a:rPr>
                              </m:ctrlPr>
                            </m:sSubPr>
                            <m:e>
                              <m:r>
                                <a:rPr lang="en-ID" sz="2400" b="0" i="1" smtClean="0">
                                  <a:solidFill>
                                    <a:srgbClr val="FF0000"/>
                                  </a:solidFill>
                                  <a:latin typeface="Cambria Math" panose="02040503050406030204" pitchFamily="18" charset="0"/>
                                </a:rPr>
                                <m:t>𝑤</m:t>
                              </m:r>
                            </m:e>
                            <m:sub>
                              <m:r>
                                <a:rPr lang="en-ID" sz="2400" b="0" i="1" smtClean="0">
                                  <a:solidFill>
                                    <a:srgbClr val="FF0000"/>
                                  </a:solidFill>
                                  <a:latin typeface="Cambria Math" panose="02040503050406030204" pitchFamily="18" charset="0"/>
                                </a:rPr>
                                <m:t>𝑖</m:t>
                              </m:r>
                            </m:sub>
                          </m:sSub>
                          <m:sSub>
                            <m:sSubPr>
                              <m:ctrlPr>
                                <a:rPr lang="en-ID" sz="2400" i="1" smtClean="0">
                                  <a:solidFill>
                                    <a:srgbClr val="FF0000"/>
                                  </a:solidFill>
                                  <a:latin typeface="Cambria Math" panose="02040503050406030204" pitchFamily="18" charset="0"/>
                                </a:rPr>
                              </m:ctrlPr>
                            </m:sSubPr>
                            <m:e>
                              <m:r>
                                <a:rPr lang="en-ID" sz="2400" b="0" i="1" smtClean="0">
                                  <a:solidFill>
                                    <a:srgbClr val="FF0000"/>
                                  </a:solidFill>
                                  <a:latin typeface="Cambria Math" panose="02040503050406030204" pitchFamily="18" charset="0"/>
                                </a:rPr>
                                <m:t>∗</m:t>
                              </m:r>
                              <m:r>
                                <a:rPr lang="en-ID" sz="2400" b="0" i="1" smtClean="0">
                                  <a:solidFill>
                                    <a:srgbClr val="FF0000"/>
                                  </a:solidFill>
                                  <a:latin typeface="Cambria Math" panose="02040503050406030204" pitchFamily="18" charset="0"/>
                                </a:rPr>
                                <m:t>𝑥</m:t>
                              </m:r>
                            </m:e>
                            <m:sub>
                              <m:r>
                                <a:rPr lang="en-ID" sz="2400" b="0" i="1" smtClean="0">
                                  <a:solidFill>
                                    <a:srgbClr val="FF0000"/>
                                  </a:solidFill>
                                  <a:latin typeface="Cambria Math" panose="02040503050406030204" pitchFamily="18" charset="0"/>
                                </a:rPr>
                                <m:t>𝑖</m:t>
                              </m:r>
                            </m:sub>
                          </m:sSub>
                        </m:e>
                      </m:nary>
                    </m:oMath>
                  </m:oMathPara>
                </a14:m>
                <a:endParaRPr lang="en-ID" sz="240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757325" y="1836374"/>
                <a:ext cx="2707216" cy="1100558"/>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760058" y="5113474"/>
                <a:ext cx="2464393" cy="461665"/>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ID" sz="2400" b="0" i="1" smtClean="0">
                          <a:solidFill>
                            <a:srgbClr val="FF0000"/>
                          </a:solidFill>
                          <a:latin typeface="Cambria Math" panose="02040503050406030204" pitchFamily="18" charset="0"/>
                        </a:rPr>
                        <m:t>𝐹𝑢𝑛𝑔𝑠𝑖</m:t>
                      </m:r>
                      <m:r>
                        <a:rPr lang="en-ID" sz="2400" b="0" i="1" smtClean="0">
                          <a:solidFill>
                            <a:srgbClr val="FF0000"/>
                          </a:solidFill>
                          <a:latin typeface="Cambria Math" panose="02040503050406030204" pitchFamily="18" charset="0"/>
                        </a:rPr>
                        <m:t> </m:t>
                      </m:r>
                      <m:r>
                        <a:rPr lang="en-ID" sz="2400" b="0" i="1" smtClean="0">
                          <a:solidFill>
                            <a:srgbClr val="FF0000"/>
                          </a:solidFill>
                          <a:latin typeface="Cambria Math" panose="02040503050406030204" pitchFamily="18" charset="0"/>
                        </a:rPr>
                        <m:t>𝑎𝑘𝑡𝑖𝑣𝑎𝑠𝑖</m:t>
                      </m:r>
                    </m:oMath>
                  </m:oMathPara>
                </a14:m>
                <a:endParaRPr lang="en-ID" sz="240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760058" y="5113474"/>
                <a:ext cx="2464393" cy="461665"/>
              </a:xfrm>
              <a:prstGeom prst="rect">
                <a:avLst/>
              </a:prstGeom>
              <a:blipFill>
                <a:blip r:embed="rId4"/>
                <a:stretch>
                  <a:fillRect b="-18421"/>
                </a:stretch>
              </a:blipFill>
            </p:spPr>
            <p:txBody>
              <a:bodyPr/>
              <a:lstStyle/>
              <a:p>
                <a:r>
                  <a:rPr lang="en-ID">
                    <a:noFill/>
                  </a:rPr>
                  <a:t> </a:t>
                </a:r>
              </a:p>
            </p:txBody>
          </p:sp>
        </mc:Fallback>
      </mc:AlternateContent>
    </p:spTree>
    <p:extLst>
      <p:ext uri="{BB962C8B-B14F-4D97-AF65-F5344CB8AC3E}">
        <p14:creationId xmlns:p14="http://schemas.microsoft.com/office/powerpoint/2010/main" val="490436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Neural Network Timeline</a:t>
            </a:r>
            <a:endParaRPr lang="en-ID"/>
          </a:p>
        </p:txBody>
      </p:sp>
      <p:sp>
        <p:nvSpPr>
          <p:cNvPr id="3" name="Content Placeholder 2"/>
          <p:cNvSpPr>
            <a:spLocks noGrp="1"/>
          </p:cNvSpPr>
          <p:nvPr>
            <p:ph idx="1"/>
          </p:nvPr>
        </p:nvSpPr>
        <p:spPr/>
        <p:txBody>
          <a:bodyPr/>
          <a:lstStyle/>
          <a:p>
            <a:r>
              <a:rPr lang="en-GB"/>
              <a:t>Minsky &amp; Papert (</a:t>
            </a:r>
            <a:r>
              <a:rPr lang="en-GB" smtClean="0"/>
              <a:t>1969) </a:t>
            </a:r>
            <a:r>
              <a:rPr lang="en-GB" smtClean="0">
                <a:sym typeface="Wingdings" panose="05000000000000000000" pitchFamily="2" charset="2"/>
              </a:rPr>
              <a:t> </a:t>
            </a:r>
            <a:r>
              <a:rPr lang="en-GB" smtClean="0"/>
              <a:t>Perceptrons</a:t>
            </a:r>
            <a:r>
              <a:rPr lang="en-GB"/>
              <a:t>: an introduction </a:t>
            </a:r>
            <a:r>
              <a:rPr lang="en-GB" smtClean="0"/>
              <a:t>to computational geometry</a:t>
            </a:r>
          </a:p>
          <a:p>
            <a:r>
              <a:rPr lang="en-ID"/>
              <a:t>Blum &amp; Rivest (1992) </a:t>
            </a:r>
            <a:r>
              <a:rPr lang="en-ID">
                <a:sym typeface="Wingdings" panose="05000000000000000000" pitchFamily="2" charset="2"/>
              </a:rPr>
              <a:t> Training a 3-node neural network is </a:t>
            </a:r>
            <a:r>
              <a:rPr lang="en-ID" smtClean="0">
                <a:sym typeface="Wingdings" panose="05000000000000000000" pitchFamily="2" charset="2"/>
              </a:rPr>
              <a:t>NP-complete</a:t>
            </a:r>
          </a:p>
          <a:p>
            <a:r>
              <a:rPr lang="en-ID"/>
              <a:t>Rumelhart, Hinton &amp; Williams (1986) </a:t>
            </a:r>
            <a:r>
              <a:rPr lang="en-ID" smtClean="0">
                <a:sym typeface="Wingdings" panose="05000000000000000000" pitchFamily="2" charset="2"/>
              </a:rPr>
              <a:t> </a:t>
            </a:r>
            <a:r>
              <a:rPr lang="en-GB"/>
              <a:t>Learning representations by </a:t>
            </a:r>
            <a:r>
              <a:rPr lang="en-GB" b="1"/>
              <a:t>backpropagating </a:t>
            </a:r>
            <a:r>
              <a:rPr lang="en-GB" smtClean="0"/>
              <a:t>errors</a:t>
            </a:r>
            <a:endParaRPr lang="en-ID"/>
          </a:p>
        </p:txBody>
      </p:sp>
    </p:spTree>
    <p:extLst>
      <p:ext uri="{BB962C8B-B14F-4D97-AF65-F5344CB8AC3E}">
        <p14:creationId xmlns:p14="http://schemas.microsoft.com/office/powerpoint/2010/main" val="1925189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Artificial Neural Network</a:t>
            </a:r>
            <a:endParaRPr lang="en-ID"/>
          </a:p>
        </p:txBody>
      </p:sp>
      <p:pic>
        <p:nvPicPr>
          <p:cNvPr id="19458" name="Picture 2" descr="ai-artificial-neural-network-alex-castrouni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474911"/>
            <a:ext cx="606301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9336" y="6427911"/>
            <a:ext cx="8640960" cy="307777"/>
          </a:xfrm>
          <a:prstGeom prst="rect">
            <a:avLst/>
          </a:prstGeom>
        </p:spPr>
        <p:txBody>
          <a:bodyPr wrap="square">
            <a:spAutoFit/>
          </a:bodyPr>
          <a:lstStyle/>
          <a:p>
            <a:r>
              <a:rPr lang="en-ID" sz="1400" smtClean="0"/>
              <a:t>Sumber: https</a:t>
            </a:r>
            <a:r>
              <a:rPr lang="en-ID" sz="1400"/>
              <a:t>://www.innoarchitech.com/blog/artificial-intelligence-deep-learning-neural-networks-explained</a:t>
            </a:r>
          </a:p>
        </p:txBody>
      </p:sp>
      <p:sp>
        <p:nvSpPr>
          <p:cNvPr id="5" name="TextBox 4"/>
          <p:cNvSpPr txBox="1"/>
          <p:nvPr/>
        </p:nvSpPr>
        <p:spPr>
          <a:xfrm>
            <a:off x="7392144" y="2276872"/>
            <a:ext cx="4464496" cy="3170099"/>
          </a:xfrm>
          <a:prstGeom prst="rect">
            <a:avLst/>
          </a:prstGeom>
          <a:noFill/>
        </p:spPr>
        <p:txBody>
          <a:bodyPr wrap="square" rtlCol="0">
            <a:spAutoFit/>
          </a:bodyPr>
          <a:lstStyle/>
          <a:p>
            <a:pPr marL="285750" indent="-285750">
              <a:buFont typeface="Arial" panose="020B0604020202020204" pitchFamily="34" charset="0"/>
              <a:buChar char="•"/>
            </a:pPr>
            <a:r>
              <a:rPr lang="en-ID" sz="2000" b="1" smtClean="0">
                <a:solidFill>
                  <a:srgbClr val="000000"/>
                </a:solidFill>
              </a:rPr>
              <a:t>Input layer </a:t>
            </a:r>
            <a:r>
              <a:rPr lang="en-ID" sz="2000" smtClean="0">
                <a:solidFill>
                  <a:srgbClr val="000000"/>
                </a:solidFill>
              </a:rPr>
              <a:t>merupakan data masukan / atribut</a:t>
            </a:r>
          </a:p>
          <a:p>
            <a:pPr marL="285750" indent="-285750">
              <a:buFont typeface="Arial" panose="020B0604020202020204" pitchFamily="34" charset="0"/>
              <a:buChar char="•"/>
            </a:pPr>
            <a:endParaRPr lang="en-ID" sz="2000" b="1" smtClean="0">
              <a:solidFill>
                <a:srgbClr val="000000"/>
              </a:solidFill>
            </a:endParaRPr>
          </a:p>
          <a:p>
            <a:pPr marL="285750" indent="-285750">
              <a:buFont typeface="Arial" panose="020B0604020202020204" pitchFamily="34" charset="0"/>
              <a:buChar char="•"/>
            </a:pPr>
            <a:r>
              <a:rPr lang="en-ID" sz="2000" b="1" smtClean="0">
                <a:solidFill>
                  <a:srgbClr val="000000"/>
                </a:solidFill>
              </a:rPr>
              <a:t>Hidden layer </a:t>
            </a:r>
            <a:r>
              <a:rPr lang="en-ID" sz="2000" smtClean="0">
                <a:solidFill>
                  <a:srgbClr val="000000"/>
                </a:solidFill>
              </a:rPr>
              <a:t>bertanggung jawab mengekstrak fitur dan pola tersembunyi dari data</a:t>
            </a:r>
          </a:p>
          <a:p>
            <a:pPr marL="285750" indent="-285750">
              <a:buFont typeface="Arial" panose="020B0604020202020204" pitchFamily="34" charset="0"/>
              <a:buChar char="•"/>
            </a:pPr>
            <a:endParaRPr lang="en-ID" sz="2000" smtClean="0">
              <a:solidFill>
                <a:srgbClr val="000000"/>
              </a:solidFill>
            </a:endParaRPr>
          </a:p>
          <a:p>
            <a:pPr marL="285750" indent="-285750">
              <a:buFont typeface="Arial" panose="020B0604020202020204" pitchFamily="34" charset="0"/>
              <a:buChar char="•"/>
            </a:pPr>
            <a:r>
              <a:rPr lang="en-ID" sz="2000" b="1" smtClean="0">
                <a:solidFill>
                  <a:srgbClr val="000000"/>
                </a:solidFill>
              </a:rPr>
              <a:t>Output layer </a:t>
            </a:r>
            <a:r>
              <a:rPr lang="en-ID" sz="2000" smtClean="0">
                <a:solidFill>
                  <a:srgbClr val="000000"/>
                </a:solidFill>
              </a:rPr>
              <a:t>menghasilkan luaran yang diinginkan setelah proses pembelajaran selesai.</a:t>
            </a:r>
            <a:endParaRPr lang="en-ID" sz="2000">
              <a:solidFill>
                <a:srgbClr val="000000"/>
              </a:solidFill>
            </a:endParaRPr>
          </a:p>
        </p:txBody>
      </p:sp>
    </p:spTree>
    <p:extLst>
      <p:ext uri="{BB962C8B-B14F-4D97-AF65-F5344CB8AC3E}">
        <p14:creationId xmlns:p14="http://schemas.microsoft.com/office/powerpoint/2010/main" val="2153322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smtClean="0"/>
              <a:t>ANN dan Linear Regression</a:t>
            </a:r>
            <a:endParaRPr lang="en-ID"/>
          </a:p>
        </p:txBody>
      </p:sp>
      <p:sp>
        <p:nvSpPr>
          <p:cNvPr id="31"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sz="1867" dirty="0"/>
              <a:t>Diketahui </a:t>
            </a:r>
            <a:r>
              <a:rPr lang="en-GB" sz="1867" dirty="0" err="1"/>
              <a:t>Persamaan</a:t>
            </a:r>
            <a:r>
              <a:rPr lang="en-GB" sz="1867" dirty="0"/>
              <a:t> </a:t>
            </a:r>
            <a:r>
              <a:rPr lang="en-GB" sz="1867" dirty="0" err="1"/>
              <a:t>Garis</a:t>
            </a:r>
            <a:endParaRPr lang="en-GB" sz="1867" dirty="0"/>
          </a:p>
          <a:p>
            <a:endParaRPr lang="en-GB" sz="1867" dirty="0"/>
          </a:p>
          <a:p>
            <a:endParaRPr lang="en-GB" sz="1867" dirty="0"/>
          </a:p>
          <a:p>
            <a:endParaRPr lang="en-GB" sz="1867" dirty="0"/>
          </a:p>
          <a:p>
            <a:pPr>
              <a:spcBef>
                <a:spcPts val="600"/>
              </a:spcBef>
              <a:spcAft>
                <a:spcPts val="1800"/>
              </a:spcAft>
            </a:pPr>
            <a:endParaRPr lang="en-US" sz="1867" dirty="0"/>
          </a:p>
          <a:p>
            <a:pPr>
              <a:spcBef>
                <a:spcPts val="600"/>
              </a:spcBef>
              <a:spcAft>
                <a:spcPts val="1800"/>
              </a:spcAft>
            </a:pPr>
            <a:r>
              <a:rPr lang="id-ID" sz="1867" dirty="0"/>
              <a:t>Apakah Siswa 3 diterima?</a:t>
            </a:r>
          </a:p>
          <a:p>
            <a:pPr>
              <a:spcBef>
                <a:spcPts val="600"/>
              </a:spcBef>
              <a:spcAft>
                <a:spcPts val="3600"/>
              </a:spcAft>
            </a:pPr>
            <a:endParaRPr lang="id-ID" sz="1867" dirty="0"/>
          </a:p>
          <a:p>
            <a:pPr>
              <a:spcBef>
                <a:spcPts val="600"/>
              </a:spcBef>
              <a:spcAft>
                <a:spcPts val="1800"/>
              </a:spcAft>
            </a:pPr>
            <a:r>
              <a:rPr lang="id-ID" sz="1867" dirty="0"/>
              <a:t>Prediksi</a:t>
            </a:r>
            <a:endParaRPr lang="en-GB" sz="1867" dirty="0"/>
          </a:p>
          <a:p>
            <a:pPr>
              <a:spcBef>
                <a:spcPts val="600"/>
              </a:spcBef>
              <a:spcAft>
                <a:spcPts val="1800"/>
              </a:spcAft>
            </a:pPr>
            <a:endParaRPr lang="id-ID" sz="1867" dirty="0"/>
          </a:p>
        </p:txBody>
      </p:sp>
      <p:grpSp>
        <p:nvGrpSpPr>
          <p:cNvPr id="32" name="Group 31"/>
          <p:cNvGrpSpPr/>
          <p:nvPr/>
        </p:nvGrpSpPr>
        <p:grpSpPr>
          <a:xfrm>
            <a:off x="6557249" y="1845469"/>
            <a:ext cx="1866962" cy="1146194"/>
            <a:chOff x="5033246" y="1845466"/>
            <a:chExt cx="1866961" cy="1146193"/>
          </a:xfrm>
        </p:grpSpPr>
        <p:sp>
          <p:nvSpPr>
            <p:cNvPr id="33" name="Rectangle 32"/>
            <p:cNvSpPr/>
            <p:nvPr/>
          </p:nvSpPr>
          <p:spPr>
            <a:xfrm>
              <a:off x="5033246" y="1894626"/>
              <a:ext cx="72828" cy="1097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mc:AlternateContent xmlns:mc="http://schemas.openxmlformats.org/markup-compatibility/2006" xmlns:a14="http://schemas.microsoft.com/office/drawing/2010/main">
          <mc:Choice Requires="a14">
            <p:sp>
              <p:nvSpPr>
                <p:cNvPr id="34" name="Rectangle 33"/>
                <p:cNvSpPr/>
                <p:nvPr/>
              </p:nvSpPr>
              <p:spPr>
                <a:xfrm>
                  <a:off x="5178903" y="1845466"/>
                  <a:ext cx="1645449" cy="384721"/>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id-ID" sz="1400" i="1">
                            <a:latin typeface="Cambria Math" panose="02040503050406030204" pitchFamily="18" charset="0"/>
                          </a:rPr>
                          <m:t>2</m:t>
                        </m:r>
                        <m:sSub>
                          <m:sSubPr>
                            <m:ctrlPr>
                              <a:rPr lang="id-ID"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r>
                          <a:rPr lang="en-GB" sz="1400" i="1">
                            <a:latin typeface="Cambria Math" panose="02040503050406030204" pitchFamily="18" charset="0"/>
                          </a:rPr>
                          <m:t>+</m:t>
                        </m:r>
                        <m:sSub>
                          <m:sSubPr>
                            <m:ctrlPr>
                              <a:rPr lang="id-ID"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sub>
                        </m:sSub>
                        <m:r>
                          <a:rPr lang="id-ID" sz="1400" i="1">
                            <a:latin typeface="Cambria Math" panose="02040503050406030204" pitchFamily="18" charset="0"/>
                          </a:rPr>
                          <m:t>−18</m:t>
                        </m:r>
                        <m:r>
                          <a:rPr lang="en-GB" sz="1400" i="1">
                            <a:latin typeface="Cambria Math" panose="02040503050406030204" pitchFamily="18" charset="0"/>
                          </a:rPr>
                          <m:t>=0</m:t>
                        </m:r>
                      </m:oMath>
                    </m:oMathPara>
                  </a14:m>
                  <a:endParaRPr lang="en-GB" sz="1400" dirty="0"/>
                </a:p>
              </p:txBody>
            </p:sp>
          </mc:Choice>
          <mc:Fallback xmlns="">
            <p:sp>
              <p:nvSpPr>
                <p:cNvPr id="34" name="Rectangle 33"/>
                <p:cNvSpPr>
                  <a:spLocks noRot="1" noChangeAspect="1" noMove="1" noResize="1" noEditPoints="1" noAdjustHandles="1" noChangeArrowheads="1" noChangeShapeType="1" noTextEdit="1"/>
                </p:cNvSpPr>
                <p:nvPr/>
              </p:nvSpPr>
              <p:spPr>
                <a:xfrm>
                  <a:off x="5178903" y="1845466"/>
                  <a:ext cx="1645449" cy="384721"/>
                </a:xfrm>
                <a:prstGeom prst="rect">
                  <a:avLst/>
                </a:prstGeom>
                <a:blipFill>
                  <a:blip r:embed="rId3"/>
                  <a:stretch>
                    <a:fillRect/>
                  </a:stretch>
                </a:blipFill>
              </p:spPr>
              <p:txBody>
                <a:bodyPr/>
                <a:lstStyle/>
                <a:p>
                  <a:r>
                    <a:rPr lang="en-ID">
                      <a:noFill/>
                    </a:rPr>
                    <a:t> </a:t>
                  </a:r>
                </a:p>
              </p:txBody>
            </p:sp>
          </mc:Fallback>
        </mc:AlternateContent>
        <p:grpSp>
          <p:nvGrpSpPr>
            <p:cNvPr id="35" name="Group 34"/>
            <p:cNvGrpSpPr/>
            <p:nvPr/>
          </p:nvGrpSpPr>
          <p:grpSpPr>
            <a:xfrm>
              <a:off x="5178903" y="2199683"/>
              <a:ext cx="1721304" cy="730561"/>
              <a:chOff x="5178903" y="2199683"/>
              <a:chExt cx="1721304" cy="730561"/>
            </a:xfrm>
          </p:grpSpPr>
          <p:sp>
            <p:nvSpPr>
              <p:cNvPr id="36" name="TextBox 35"/>
              <p:cNvSpPr txBox="1"/>
              <p:nvPr/>
            </p:nvSpPr>
            <p:spPr>
              <a:xfrm>
                <a:off x="5178903" y="2288864"/>
                <a:ext cx="668099" cy="230832"/>
              </a:xfrm>
              <a:prstGeom prst="rect">
                <a:avLst/>
              </a:prstGeom>
              <a:noFill/>
            </p:spPr>
            <p:txBody>
              <a:bodyPr wrap="square" rtlCol="0">
                <a:spAutoFit/>
              </a:bodyPr>
              <a:lstStyle/>
              <a:p>
                <a:r>
                  <a:rPr lang="en-GB" sz="900" dirty="0" err="1"/>
                  <a:t>dimana</a:t>
                </a:r>
                <a:r>
                  <a:rPr lang="en-GB" sz="900" dirty="0"/>
                  <a:t> :</a:t>
                </a:r>
                <a:endParaRPr lang="id-ID" sz="900" dirty="0"/>
              </a:p>
            </p:txBody>
          </p:sp>
          <mc:AlternateContent xmlns:mc="http://schemas.openxmlformats.org/markup-compatibility/2006" xmlns:a14="http://schemas.microsoft.com/office/drawing/2010/main">
            <mc:Choice Requires="a14">
              <p:sp>
                <p:nvSpPr>
                  <p:cNvPr id="37" name="Rectangle 36"/>
                  <p:cNvSpPr/>
                  <p:nvPr/>
                </p:nvSpPr>
                <p:spPr>
                  <a:xfrm>
                    <a:off x="5731720" y="2199683"/>
                    <a:ext cx="40741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oMath>
                      </m:oMathPara>
                    </a14:m>
                    <a:endParaRPr lang="id-ID" sz="1400" dirty="0"/>
                  </a:p>
                </p:txBody>
              </p:sp>
            </mc:Choice>
            <mc:Fallback xmlns="">
              <p:sp>
                <p:nvSpPr>
                  <p:cNvPr id="37" name="Rectangle 36"/>
                  <p:cNvSpPr>
                    <a:spLocks noRot="1" noChangeAspect="1" noMove="1" noResize="1" noEditPoints="1" noAdjustHandles="1" noChangeArrowheads="1" noChangeShapeType="1" noTextEdit="1"/>
                  </p:cNvSpPr>
                  <p:nvPr/>
                </p:nvSpPr>
                <p:spPr>
                  <a:xfrm>
                    <a:off x="5731720" y="2199683"/>
                    <a:ext cx="407419" cy="307777"/>
                  </a:xfrm>
                  <a:prstGeom prst="rect">
                    <a:avLst/>
                  </a:prstGeom>
                  <a:blipFill>
                    <a:blip r:embed="rId4"/>
                    <a:stretch>
                      <a:fillRect/>
                    </a:stretch>
                  </a:blipFill>
                </p:spPr>
                <p:txBody>
                  <a:bodyPr/>
                  <a:lstStyle/>
                  <a:p>
                    <a:r>
                      <a:rPr lang="en-ID">
                        <a:noFill/>
                      </a:rPr>
                      <a:t> </a:t>
                    </a:r>
                  </a:p>
                </p:txBody>
              </p:sp>
            </mc:Fallback>
          </mc:AlternateContent>
          <p:sp>
            <p:nvSpPr>
              <p:cNvPr id="38" name="Rectangle 37"/>
              <p:cNvSpPr/>
              <p:nvPr/>
            </p:nvSpPr>
            <p:spPr>
              <a:xfrm>
                <a:off x="6064722" y="2218174"/>
                <a:ext cx="663258" cy="307777"/>
              </a:xfrm>
              <a:prstGeom prst="rect">
                <a:avLst/>
              </a:prstGeom>
            </p:spPr>
            <p:txBody>
              <a:bodyPr wrap="none">
                <a:spAutoFit/>
              </a:bodyPr>
              <a:lstStyle/>
              <a:p>
                <a:r>
                  <a:rPr lang="id-ID" sz="1400" dirty="0"/>
                  <a:t>= Test</a:t>
                </a:r>
              </a:p>
            </p:txBody>
          </p:sp>
          <mc:AlternateContent xmlns:mc="http://schemas.openxmlformats.org/markup-compatibility/2006" xmlns:a14="http://schemas.microsoft.com/office/drawing/2010/main">
            <mc:Choice Requires="a14">
              <p:sp>
                <p:nvSpPr>
                  <p:cNvPr id="39" name="Rectangle 38"/>
                  <p:cNvSpPr/>
                  <p:nvPr/>
                </p:nvSpPr>
                <p:spPr>
                  <a:xfrm>
                    <a:off x="5731720" y="2581915"/>
                    <a:ext cx="41158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1400" i="1">
                                  <a:latin typeface="Cambria Math" panose="02040503050406030204" pitchFamily="18" charset="0"/>
                                </a:rPr>
                              </m:ctrlPr>
                            </m:sSubPr>
                            <m:e>
                              <m:r>
                                <a:rPr lang="en-GB" sz="1400" i="1">
                                  <a:latin typeface="Cambria Math" panose="02040503050406030204" pitchFamily="18" charset="0"/>
                                </a:rPr>
                                <m:t>𝑥</m:t>
                              </m:r>
                            </m:e>
                            <m:sub>
                              <m:r>
                                <a:rPr lang="id-ID" sz="1400" i="1">
                                  <a:latin typeface="Cambria Math" panose="02040503050406030204" pitchFamily="18" charset="0"/>
                                </a:rPr>
                                <m:t>2</m:t>
                              </m:r>
                            </m:sub>
                          </m:sSub>
                        </m:oMath>
                      </m:oMathPara>
                    </a14:m>
                    <a:endParaRPr lang="id-ID" sz="1400" dirty="0"/>
                  </a:p>
                </p:txBody>
              </p:sp>
            </mc:Choice>
            <mc:Fallback xmlns="">
              <p:sp>
                <p:nvSpPr>
                  <p:cNvPr id="39" name="Rectangle 38"/>
                  <p:cNvSpPr>
                    <a:spLocks noRot="1" noChangeAspect="1" noMove="1" noResize="1" noEditPoints="1" noAdjustHandles="1" noChangeArrowheads="1" noChangeShapeType="1" noTextEdit="1"/>
                  </p:cNvSpPr>
                  <p:nvPr/>
                </p:nvSpPr>
                <p:spPr>
                  <a:xfrm>
                    <a:off x="5731720" y="2581915"/>
                    <a:ext cx="411587" cy="307777"/>
                  </a:xfrm>
                  <a:prstGeom prst="rect">
                    <a:avLst/>
                  </a:prstGeom>
                  <a:blipFill>
                    <a:blip r:embed="rId5"/>
                    <a:stretch>
                      <a:fillRect/>
                    </a:stretch>
                  </a:blipFill>
                </p:spPr>
                <p:txBody>
                  <a:bodyPr/>
                  <a:lstStyle/>
                  <a:p>
                    <a:r>
                      <a:rPr lang="en-ID">
                        <a:noFill/>
                      </a:rPr>
                      <a:t> </a:t>
                    </a:r>
                  </a:p>
                </p:txBody>
              </p:sp>
            </mc:Fallback>
          </mc:AlternateContent>
          <p:sp>
            <p:nvSpPr>
              <p:cNvPr id="40" name="Rectangle 39"/>
              <p:cNvSpPr/>
              <p:nvPr/>
            </p:nvSpPr>
            <p:spPr>
              <a:xfrm>
                <a:off x="6064722" y="2622467"/>
                <a:ext cx="835485" cy="307777"/>
              </a:xfrm>
              <a:prstGeom prst="rect">
                <a:avLst/>
              </a:prstGeom>
            </p:spPr>
            <p:txBody>
              <a:bodyPr wrap="none">
                <a:spAutoFit/>
              </a:bodyPr>
              <a:lstStyle/>
              <a:p>
                <a:r>
                  <a:rPr lang="id-ID" sz="1400" dirty="0"/>
                  <a:t>= Grade</a:t>
                </a:r>
              </a:p>
            </p:txBody>
          </p:sp>
        </p:grpSp>
      </p:grpSp>
      <p:pic>
        <p:nvPicPr>
          <p:cNvPr id="42" name="Content Placeholder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708151" y="2510250"/>
            <a:ext cx="4330700" cy="2583629"/>
          </a:xfrm>
          <a:prstGeom prst="rect">
            <a:avLst/>
          </a:prstGeom>
          <a:noFill/>
          <a:ln>
            <a:noFill/>
          </a:ln>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7245" y="3627683"/>
            <a:ext cx="1718611" cy="690619"/>
          </a:xfrm>
          <a:prstGeom prst="rect">
            <a:avLst/>
          </a:prstGeom>
        </p:spPr>
      </p:pic>
      <p:grpSp>
        <p:nvGrpSpPr>
          <p:cNvPr id="45" name="Group 44"/>
          <p:cNvGrpSpPr/>
          <p:nvPr/>
        </p:nvGrpSpPr>
        <p:grpSpPr>
          <a:xfrm>
            <a:off x="6557247" y="5032718"/>
            <a:ext cx="2714374" cy="787138"/>
            <a:chOff x="4887590" y="1449669"/>
            <a:chExt cx="2714373" cy="787139"/>
          </a:xfrm>
        </p:grpSpPr>
        <p:sp>
          <p:nvSpPr>
            <p:cNvPr id="46" name="Rectangle 45"/>
            <p:cNvSpPr/>
            <p:nvPr/>
          </p:nvSpPr>
          <p:spPr>
            <a:xfrm>
              <a:off x="4887590" y="1498829"/>
              <a:ext cx="72828" cy="7379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mc:AlternateContent xmlns:mc="http://schemas.openxmlformats.org/markup-compatibility/2006" xmlns:a14="http://schemas.microsoft.com/office/drawing/2010/main">
          <mc:Choice Requires="a14">
            <p:sp>
              <p:nvSpPr>
                <p:cNvPr id="47" name="Rectangle 46"/>
                <p:cNvSpPr/>
                <p:nvPr/>
              </p:nvSpPr>
              <p:spPr>
                <a:xfrm>
                  <a:off x="5033247" y="1449669"/>
                  <a:ext cx="2568716" cy="649859"/>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acc>
                          <m:accPr>
                            <m:chr m:val="̂"/>
                            <m:ctrlPr>
                              <a:rPr lang="en-GB" sz="1400" i="1">
                                <a:latin typeface="Cambria Math" panose="02040503050406030204" pitchFamily="18" charset="0"/>
                              </a:rPr>
                            </m:ctrlPr>
                          </m:accPr>
                          <m:e>
                            <m:r>
                              <a:rPr lang="en-GB" sz="1400" i="1">
                                <a:latin typeface="Cambria Math" panose="02040503050406030204" pitchFamily="18" charset="0"/>
                              </a:rPr>
                              <m:t>𝑦</m:t>
                            </m:r>
                          </m:e>
                        </m:acc>
                        <m:r>
                          <a:rPr lang="en-GB" sz="1400" i="1">
                            <a:latin typeface="Cambria Math" panose="02040503050406030204" pitchFamily="18" charset="0"/>
                            <a:ea typeface="Cambria Math" panose="02040503050406030204" pitchFamily="18" charset="0"/>
                          </a:rPr>
                          <m:t>=</m:t>
                        </m:r>
                        <m:d>
                          <m:dPr>
                            <m:begChr m:val="{"/>
                            <m:endChr m:val=""/>
                            <m:ctrlPr>
                              <a:rPr lang="en-GB" sz="1400" i="1">
                                <a:latin typeface="Cambria Math" panose="02040503050406030204" pitchFamily="18" charset="0"/>
                                <a:ea typeface="Cambria Math" panose="02040503050406030204" pitchFamily="18" charset="0"/>
                              </a:rPr>
                            </m:ctrlPr>
                          </m:dPr>
                          <m:e>
                            <m:eqArr>
                              <m:eqArrPr>
                                <m:ctrlPr>
                                  <a:rPr lang="en-GB" sz="1400" i="1">
                                    <a:latin typeface="Cambria Math" panose="02040503050406030204" pitchFamily="18" charset="0"/>
                                    <a:ea typeface="Cambria Math" panose="02040503050406030204" pitchFamily="18" charset="0"/>
                                  </a:rPr>
                                </m:ctrlPr>
                              </m:eqArrPr>
                              <m:e>
                                <m:r>
                                  <a:rPr lang="en-GB" sz="1400" i="1">
                                    <a:solidFill>
                                      <a:srgbClr val="00B0F0"/>
                                    </a:solidFill>
                                    <a:latin typeface="Cambria Math" panose="02040503050406030204" pitchFamily="18" charset="0"/>
                                    <a:ea typeface="Cambria Math" panose="02040503050406030204" pitchFamily="18" charset="0"/>
                                  </a:rPr>
                                  <m:t>1,  </m:t>
                                </m:r>
                                <m:r>
                                  <a:rPr lang="id-ID" sz="1400" i="1">
                                    <a:solidFill>
                                      <a:srgbClr val="00B0F0"/>
                                    </a:solidFill>
                                    <a:latin typeface="Cambria Math" panose="02040503050406030204" pitchFamily="18" charset="0"/>
                                    <a:ea typeface="Cambria Math" panose="02040503050406030204" pitchFamily="18" charset="0"/>
                                  </a:rPr>
                                  <m:t>2</m:t>
                                </m:r>
                                <m:sSub>
                                  <m:sSubPr>
                                    <m:ctrlPr>
                                      <a:rPr lang="id-ID" sz="1400" i="1">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𝑥</m:t>
                                    </m:r>
                                  </m:e>
                                  <m:sub>
                                    <m:r>
                                      <a:rPr lang="en-GB" sz="1400" i="1">
                                        <a:solidFill>
                                          <a:srgbClr val="00B0F0"/>
                                        </a:solidFill>
                                        <a:latin typeface="Cambria Math" panose="02040503050406030204" pitchFamily="18" charset="0"/>
                                      </a:rPr>
                                      <m:t>1</m:t>
                                    </m:r>
                                  </m:sub>
                                </m:sSub>
                                <m:r>
                                  <a:rPr lang="id-ID" sz="1400" i="1">
                                    <a:solidFill>
                                      <a:srgbClr val="00B0F0"/>
                                    </a:solidFill>
                                    <a:latin typeface="Cambria Math" panose="02040503050406030204" pitchFamily="18" charset="0"/>
                                  </a:rPr>
                                  <m:t>+</m:t>
                                </m:r>
                                <m:sSub>
                                  <m:sSubPr>
                                    <m:ctrlPr>
                                      <a:rPr lang="id-ID" sz="1400" i="1">
                                        <a:solidFill>
                                          <a:srgbClr val="00B0F0"/>
                                        </a:solidFill>
                                        <a:latin typeface="Cambria Math" panose="02040503050406030204" pitchFamily="18" charset="0"/>
                                      </a:rPr>
                                    </m:ctrlPr>
                                  </m:sSubPr>
                                  <m:e>
                                    <m:r>
                                      <a:rPr lang="en-GB" sz="1400" i="1">
                                        <a:solidFill>
                                          <a:srgbClr val="00B0F0"/>
                                        </a:solidFill>
                                        <a:latin typeface="Cambria Math" panose="02040503050406030204" pitchFamily="18" charset="0"/>
                                      </a:rPr>
                                      <m:t>𝑥</m:t>
                                    </m:r>
                                  </m:e>
                                  <m:sub>
                                    <m:r>
                                      <a:rPr lang="en-GB" sz="1400" i="1">
                                        <a:solidFill>
                                          <a:srgbClr val="00B0F0"/>
                                        </a:solidFill>
                                        <a:latin typeface="Cambria Math" panose="02040503050406030204" pitchFamily="18" charset="0"/>
                                      </a:rPr>
                                      <m:t>2</m:t>
                                    </m:r>
                                  </m:sub>
                                </m:sSub>
                                <m:r>
                                  <a:rPr lang="id-ID" sz="1400" i="1">
                                    <a:solidFill>
                                      <a:srgbClr val="00B0F0"/>
                                    </a:solidFill>
                                    <a:latin typeface="Cambria Math" panose="02040503050406030204" pitchFamily="18" charset="0"/>
                                  </a:rPr>
                                  <m:t>−18</m:t>
                                </m:r>
                                <m:r>
                                  <a:rPr lang="en-GB" sz="1400" i="1">
                                    <a:solidFill>
                                      <a:srgbClr val="00B0F0"/>
                                    </a:solidFill>
                                    <a:latin typeface="Cambria Math" panose="02040503050406030204" pitchFamily="18" charset="0"/>
                                    <a:ea typeface="Cambria Math" panose="02040503050406030204" pitchFamily="18" charset="0"/>
                                  </a:rPr>
                                  <m:t>≥0</m:t>
                                </m:r>
                              </m:e>
                              <m:e>
                                <m:r>
                                  <a:rPr lang="en-GB" sz="1400" i="1">
                                    <a:latin typeface="Cambria Math" panose="02040503050406030204" pitchFamily="18" charset="0"/>
                                    <a:ea typeface="Cambria Math" panose="02040503050406030204" pitchFamily="18" charset="0"/>
                                  </a:rPr>
                                  <m:t>&amp;</m:t>
                                </m:r>
                                <m:r>
                                  <a:rPr lang="en-GB" sz="1400" i="1">
                                    <a:solidFill>
                                      <a:srgbClr val="FF0000"/>
                                    </a:solidFill>
                                    <a:latin typeface="Cambria Math" panose="02040503050406030204" pitchFamily="18" charset="0"/>
                                    <a:ea typeface="Cambria Math" panose="02040503050406030204" pitchFamily="18" charset="0"/>
                                  </a:rPr>
                                  <m:t>0,  </m:t>
                                </m:r>
                                <m:r>
                                  <a:rPr lang="id-ID" sz="1400" i="1">
                                    <a:solidFill>
                                      <a:srgbClr val="FF0000"/>
                                    </a:solidFill>
                                    <a:latin typeface="Cambria Math" panose="02040503050406030204" pitchFamily="18" charset="0"/>
                                    <a:ea typeface="Cambria Math" panose="02040503050406030204" pitchFamily="18" charset="0"/>
                                  </a:rPr>
                                  <m:t>2</m:t>
                                </m:r>
                                <m:sSub>
                                  <m:sSubPr>
                                    <m:ctrlPr>
                                      <a:rPr lang="id-ID" sz="1400" i="1">
                                        <a:solidFill>
                                          <a:srgbClr val="FF0000"/>
                                        </a:solidFill>
                                        <a:latin typeface="Cambria Math" panose="02040503050406030204" pitchFamily="18" charset="0"/>
                                      </a:rPr>
                                    </m:ctrlPr>
                                  </m:sSubPr>
                                  <m:e>
                                    <m:r>
                                      <a:rPr lang="en-GB" sz="1400" i="1">
                                        <a:solidFill>
                                          <a:srgbClr val="FF0000"/>
                                        </a:solidFill>
                                        <a:latin typeface="Cambria Math" panose="02040503050406030204" pitchFamily="18" charset="0"/>
                                      </a:rPr>
                                      <m:t>𝑥</m:t>
                                    </m:r>
                                  </m:e>
                                  <m:sub>
                                    <m:r>
                                      <a:rPr lang="en-GB" sz="1400" i="1">
                                        <a:solidFill>
                                          <a:srgbClr val="FF0000"/>
                                        </a:solidFill>
                                        <a:latin typeface="Cambria Math" panose="02040503050406030204" pitchFamily="18" charset="0"/>
                                      </a:rPr>
                                      <m:t>1</m:t>
                                    </m:r>
                                  </m:sub>
                                </m:sSub>
                                <m:r>
                                  <a:rPr lang="id-ID" sz="1400" i="1">
                                    <a:solidFill>
                                      <a:srgbClr val="FF0000"/>
                                    </a:solidFill>
                                    <a:latin typeface="Cambria Math" panose="02040503050406030204" pitchFamily="18" charset="0"/>
                                  </a:rPr>
                                  <m:t>+</m:t>
                                </m:r>
                                <m:sSub>
                                  <m:sSubPr>
                                    <m:ctrlPr>
                                      <a:rPr lang="id-ID" sz="1400" i="1">
                                        <a:solidFill>
                                          <a:srgbClr val="FF0000"/>
                                        </a:solidFill>
                                        <a:latin typeface="Cambria Math" panose="02040503050406030204" pitchFamily="18" charset="0"/>
                                      </a:rPr>
                                    </m:ctrlPr>
                                  </m:sSubPr>
                                  <m:e>
                                    <m:r>
                                      <a:rPr lang="en-GB" sz="1400" i="1">
                                        <a:solidFill>
                                          <a:srgbClr val="FF0000"/>
                                        </a:solidFill>
                                        <a:latin typeface="Cambria Math" panose="02040503050406030204" pitchFamily="18" charset="0"/>
                                      </a:rPr>
                                      <m:t>𝑥</m:t>
                                    </m:r>
                                  </m:e>
                                  <m:sub>
                                    <m:r>
                                      <a:rPr lang="en-GB" sz="1400" i="1">
                                        <a:solidFill>
                                          <a:srgbClr val="FF0000"/>
                                        </a:solidFill>
                                        <a:latin typeface="Cambria Math" panose="02040503050406030204" pitchFamily="18" charset="0"/>
                                      </a:rPr>
                                      <m:t>2</m:t>
                                    </m:r>
                                  </m:sub>
                                </m:sSub>
                                <m:r>
                                  <a:rPr lang="id-ID" sz="1400" i="1">
                                    <a:solidFill>
                                      <a:srgbClr val="FF0000"/>
                                    </a:solidFill>
                                    <a:latin typeface="Cambria Math" panose="02040503050406030204" pitchFamily="18" charset="0"/>
                                  </a:rPr>
                                  <m:t>−18</m:t>
                                </m:r>
                                <m:r>
                                  <a:rPr lang="en-GB" sz="1400" i="1">
                                    <a:solidFill>
                                      <a:srgbClr val="FF0000"/>
                                    </a:solidFill>
                                    <a:latin typeface="Cambria Math" panose="02040503050406030204" pitchFamily="18" charset="0"/>
                                    <a:ea typeface="Cambria Math" panose="02040503050406030204" pitchFamily="18" charset="0"/>
                                  </a:rPr>
                                  <m:t>&lt;0</m:t>
                                </m:r>
                              </m:e>
                            </m:eqArr>
                          </m:e>
                        </m:d>
                      </m:oMath>
                    </m:oMathPara>
                  </a14:m>
                  <a:endParaRPr lang="en-GB" sz="1400" dirty="0"/>
                </a:p>
              </p:txBody>
            </p:sp>
          </mc:Choice>
          <mc:Fallback xmlns="">
            <p:sp>
              <p:nvSpPr>
                <p:cNvPr id="47" name="Rectangle 46"/>
                <p:cNvSpPr>
                  <a:spLocks noRot="1" noChangeAspect="1" noMove="1" noResize="1" noEditPoints="1" noAdjustHandles="1" noChangeArrowheads="1" noChangeShapeType="1" noTextEdit="1"/>
                </p:cNvSpPr>
                <p:nvPr/>
              </p:nvSpPr>
              <p:spPr>
                <a:xfrm>
                  <a:off x="5033247" y="1449669"/>
                  <a:ext cx="2568716" cy="649859"/>
                </a:xfrm>
                <a:prstGeom prst="rect">
                  <a:avLst/>
                </a:prstGeom>
                <a:blipFill>
                  <a:blip r:embed="rId8"/>
                  <a:stretch>
                    <a:fillRect/>
                  </a:stretch>
                </a:blipFill>
              </p:spPr>
              <p:txBody>
                <a:bodyPr/>
                <a:lstStyle/>
                <a:p>
                  <a:r>
                    <a:rPr lang="en-ID">
                      <a:noFill/>
                    </a:rPr>
                    <a:t> </a:t>
                  </a:r>
                </a:p>
              </p:txBody>
            </p:sp>
          </mc:Fallback>
        </mc:AlternateContent>
      </p:grpSp>
      <p:sp>
        <p:nvSpPr>
          <p:cNvPr id="2" name="Rectangle 1"/>
          <p:cNvSpPr/>
          <p:nvPr/>
        </p:nvSpPr>
        <p:spPr>
          <a:xfrm>
            <a:off x="575387" y="1426965"/>
            <a:ext cx="3288080" cy="369332"/>
          </a:xfrm>
          <a:prstGeom prst="rect">
            <a:avLst/>
          </a:prstGeom>
        </p:spPr>
        <p:txBody>
          <a:bodyPr wrap="none">
            <a:spAutoFit/>
          </a:bodyPr>
          <a:lstStyle/>
          <a:p>
            <a:r>
              <a:rPr lang="id-ID" dirty="0"/>
              <a:t>Kasus dari Sudut Pandang LR</a:t>
            </a:r>
            <a:endParaRPr lang="en-ID" dirty="0"/>
          </a:p>
        </p:txBody>
      </p:sp>
    </p:spTree>
    <p:extLst>
      <p:ext uri="{BB962C8B-B14F-4D97-AF65-F5344CB8AC3E}">
        <p14:creationId xmlns:p14="http://schemas.microsoft.com/office/powerpoint/2010/main" val="8613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Neuron</a:t>
            </a:r>
            <a:endParaRPr lang="en-ID"/>
          </a:p>
        </p:txBody>
      </p:sp>
      <p:sp>
        <p:nvSpPr>
          <p:cNvPr id="13"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800"/>
              </a:spcAft>
            </a:pPr>
            <a:endParaRPr lang="id-ID" sz="1867" dirty="0"/>
          </a:p>
        </p:txBody>
      </p:sp>
      <p:cxnSp>
        <p:nvCxnSpPr>
          <p:cNvPr id="10" name="Straight Arrow Connector 9"/>
          <p:cNvCxnSpPr/>
          <p:nvPr/>
        </p:nvCxnSpPr>
        <p:spPr>
          <a:xfrm>
            <a:off x="3187554" y="2737917"/>
            <a:ext cx="1559359" cy="578967"/>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218014" y="2114387"/>
            <a:ext cx="969540" cy="969540"/>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15" name="TextBox 14"/>
          <p:cNvSpPr txBox="1"/>
          <p:nvPr/>
        </p:nvSpPr>
        <p:spPr>
          <a:xfrm>
            <a:off x="2255210" y="2306770"/>
            <a:ext cx="895149" cy="584775"/>
          </a:xfrm>
          <a:prstGeom prst="rect">
            <a:avLst/>
          </a:prstGeom>
          <a:noFill/>
        </p:spPr>
        <p:txBody>
          <a:bodyPr wrap="square" rtlCol="0">
            <a:spAutoFit/>
          </a:bodyPr>
          <a:lstStyle/>
          <a:p>
            <a:pPr algn="ctr"/>
            <a:r>
              <a:rPr lang="id-ID" sz="1600" dirty="0">
                <a:solidFill>
                  <a:schemeClr val="bg2">
                    <a:lumMod val="25000"/>
                  </a:schemeClr>
                </a:solidFill>
              </a:rPr>
              <a:t>Test</a:t>
            </a:r>
          </a:p>
          <a:p>
            <a:pPr algn="ctr"/>
            <a:r>
              <a:rPr lang="id-ID" sz="1600" dirty="0">
                <a:solidFill>
                  <a:schemeClr val="bg2">
                    <a:lumMod val="25000"/>
                  </a:schemeClr>
                </a:solidFill>
              </a:rPr>
              <a:t>= 7</a:t>
            </a:r>
          </a:p>
        </p:txBody>
      </p:sp>
      <p:sp>
        <p:nvSpPr>
          <p:cNvPr id="16" name="Oval 15"/>
          <p:cNvSpPr/>
          <p:nvPr/>
        </p:nvSpPr>
        <p:spPr>
          <a:xfrm>
            <a:off x="2206799" y="4413843"/>
            <a:ext cx="969540" cy="969540"/>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17" name="TextBox 16"/>
          <p:cNvSpPr txBox="1"/>
          <p:nvPr/>
        </p:nvSpPr>
        <p:spPr>
          <a:xfrm>
            <a:off x="2243995" y="4606226"/>
            <a:ext cx="895149" cy="584775"/>
          </a:xfrm>
          <a:prstGeom prst="rect">
            <a:avLst/>
          </a:prstGeom>
          <a:noFill/>
        </p:spPr>
        <p:txBody>
          <a:bodyPr wrap="square" rtlCol="0">
            <a:spAutoFit/>
          </a:bodyPr>
          <a:lstStyle/>
          <a:p>
            <a:pPr algn="ctr"/>
            <a:r>
              <a:rPr lang="id-ID" sz="1600" dirty="0">
                <a:solidFill>
                  <a:schemeClr val="bg2">
                    <a:lumMod val="25000"/>
                  </a:schemeClr>
                </a:solidFill>
              </a:rPr>
              <a:t>Grade</a:t>
            </a:r>
          </a:p>
          <a:p>
            <a:pPr algn="ctr"/>
            <a:r>
              <a:rPr lang="id-ID" sz="1600" dirty="0">
                <a:solidFill>
                  <a:schemeClr val="bg2">
                    <a:lumMod val="25000"/>
                  </a:schemeClr>
                </a:solidFill>
              </a:rPr>
              <a:t>= 6</a:t>
            </a:r>
          </a:p>
        </p:txBody>
      </p:sp>
      <p:sp>
        <p:nvSpPr>
          <p:cNvPr id="18" name="Oval 17"/>
          <p:cNvSpPr/>
          <p:nvPr/>
        </p:nvSpPr>
        <p:spPr>
          <a:xfrm>
            <a:off x="4698500" y="2350701"/>
            <a:ext cx="2795003" cy="2795003"/>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pic>
        <p:nvPicPr>
          <p:cNvPr id="19" name="Content Placeholder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88922" y="3047277"/>
            <a:ext cx="2214156" cy="1320931"/>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5278083" y="2692118"/>
                <a:ext cx="1645450" cy="384721"/>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id-ID" sz="1400" i="1">
                          <a:solidFill>
                            <a:schemeClr val="bg2">
                              <a:lumMod val="25000"/>
                            </a:schemeClr>
                          </a:solidFill>
                          <a:latin typeface="Cambria Math" panose="02040503050406030204" pitchFamily="18" charset="0"/>
                        </a:rPr>
                        <m:t>2</m:t>
                      </m:r>
                      <m:sSub>
                        <m:sSubPr>
                          <m:ctrlPr>
                            <a:rPr lang="id-ID" sz="1400" i="1">
                              <a:solidFill>
                                <a:schemeClr val="bg2">
                                  <a:lumMod val="25000"/>
                                </a:schemeClr>
                              </a:solidFill>
                              <a:latin typeface="Cambria Math" panose="02040503050406030204" pitchFamily="18" charset="0"/>
                            </a:rPr>
                          </m:ctrlPr>
                        </m:sSubPr>
                        <m:e>
                          <m:r>
                            <a:rPr lang="en-GB" sz="1400" i="1">
                              <a:solidFill>
                                <a:schemeClr val="bg2">
                                  <a:lumMod val="25000"/>
                                </a:schemeClr>
                              </a:solidFill>
                              <a:latin typeface="Cambria Math" panose="02040503050406030204" pitchFamily="18" charset="0"/>
                            </a:rPr>
                            <m:t>𝑥</m:t>
                          </m:r>
                        </m:e>
                        <m:sub>
                          <m:r>
                            <a:rPr lang="en-GB" sz="1400" i="1">
                              <a:solidFill>
                                <a:schemeClr val="bg2">
                                  <a:lumMod val="25000"/>
                                </a:schemeClr>
                              </a:solidFill>
                              <a:latin typeface="Cambria Math" panose="02040503050406030204" pitchFamily="18" charset="0"/>
                            </a:rPr>
                            <m:t>1</m:t>
                          </m:r>
                        </m:sub>
                      </m:sSub>
                      <m:r>
                        <a:rPr lang="en-GB" sz="1400" i="1">
                          <a:solidFill>
                            <a:schemeClr val="bg2">
                              <a:lumMod val="25000"/>
                            </a:schemeClr>
                          </a:solidFill>
                          <a:latin typeface="Cambria Math" panose="02040503050406030204" pitchFamily="18" charset="0"/>
                        </a:rPr>
                        <m:t>+</m:t>
                      </m:r>
                      <m:sSub>
                        <m:sSubPr>
                          <m:ctrlPr>
                            <a:rPr lang="id-ID" sz="1400" i="1">
                              <a:solidFill>
                                <a:schemeClr val="bg2">
                                  <a:lumMod val="25000"/>
                                </a:schemeClr>
                              </a:solidFill>
                              <a:latin typeface="Cambria Math" panose="02040503050406030204" pitchFamily="18" charset="0"/>
                            </a:rPr>
                          </m:ctrlPr>
                        </m:sSubPr>
                        <m:e>
                          <m:r>
                            <a:rPr lang="en-GB" sz="1400" i="1">
                              <a:solidFill>
                                <a:schemeClr val="bg2">
                                  <a:lumMod val="25000"/>
                                </a:schemeClr>
                              </a:solidFill>
                              <a:latin typeface="Cambria Math" panose="02040503050406030204" pitchFamily="18" charset="0"/>
                            </a:rPr>
                            <m:t>𝑥</m:t>
                          </m:r>
                        </m:e>
                        <m:sub>
                          <m:r>
                            <a:rPr lang="en-GB" sz="1400" i="1">
                              <a:solidFill>
                                <a:schemeClr val="bg2">
                                  <a:lumMod val="25000"/>
                                </a:schemeClr>
                              </a:solidFill>
                              <a:latin typeface="Cambria Math" panose="02040503050406030204" pitchFamily="18" charset="0"/>
                            </a:rPr>
                            <m:t>2</m:t>
                          </m:r>
                        </m:sub>
                      </m:sSub>
                      <m:r>
                        <a:rPr lang="id-ID" sz="1400" i="1">
                          <a:solidFill>
                            <a:schemeClr val="bg2">
                              <a:lumMod val="25000"/>
                            </a:schemeClr>
                          </a:solidFill>
                          <a:latin typeface="Cambria Math" panose="02040503050406030204" pitchFamily="18" charset="0"/>
                        </a:rPr>
                        <m:t>−18</m:t>
                      </m:r>
                      <m:r>
                        <a:rPr lang="en-GB" sz="1400" i="1">
                          <a:solidFill>
                            <a:schemeClr val="bg2">
                              <a:lumMod val="25000"/>
                            </a:schemeClr>
                          </a:solidFill>
                          <a:latin typeface="Cambria Math" panose="02040503050406030204" pitchFamily="18" charset="0"/>
                        </a:rPr>
                        <m:t>=0</m:t>
                      </m:r>
                    </m:oMath>
                  </m:oMathPara>
                </a14:m>
                <a:endParaRPr lang="en-GB" sz="1400" dirty="0">
                  <a:solidFill>
                    <a:schemeClr val="bg2">
                      <a:lumMod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278083" y="2692118"/>
                <a:ext cx="1645450" cy="384721"/>
              </a:xfrm>
              <a:prstGeom prst="rect">
                <a:avLst/>
              </a:prstGeom>
              <a:blipFill>
                <a:blip r:embed="rId4"/>
                <a:stretch>
                  <a:fillRect/>
                </a:stretch>
              </a:blipFill>
            </p:spPr>
            <p:txBody>
              <a:bodyPr/>
              <a:lstStyle/>
              <a:p>
                <a:r>
                  <a:rPr lang="en-ID">
                    <a:noFill/>
                  </a:rPr>
                  <a:t> </a:t>
                </a:r>
              </a:p>
            </p:txBody>
          </p:sp>
        </mc:Fallback>
      </mc:AlternateContent>
      <p:cxnSp>
        <p:nvCxnSpPr>
          <p:cNvPr id="21" name="Straight Arrow Connector 20"/>
          <p:cNvCxnSpPr/>
          <p:nvPr/>
        </p:nvCxnSpPr>
        <p:spPr>
          <a:xfrm flipV="1">
            <a:off x="3139141" y="4176049"/>
            <a:ext cx="1596556" cy="580563"/>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p:cNvSpPr/>
              <p:nvPr/>
            </p:nvSpPr>
            <p:spPr>
              <a:xfrm>
                <a:off x="5175271" y="4404245"/>
                <a:ext cx="1888274" cy="384721"/>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id-ID" sz="1400" i="1">
                          <a:latin typeface="Cambria Math" panose="02040503050406030204" pitchFamily="18" charset="0"/>
                        </a:rPr>
                        <m:t>2(7)</m:t>
                      </m:r>
                      <m:r>
                        <a:rPr lang="en-GB" sz="1400" i="1">
                          <a:latin typeface="Cambria Math" panose="02040503050406030204" pitchFamily="18" charset="0"/>
                        </a:rPr>
                        <m:t>+</m:t>
                      </m:r>
                      <m:r>
                        <a:rPr lang="id-ID" sz="1400" i="1">
                          <a:latin typeface="Cambria Math" panose="02040503050406030204" pitchFamily="18" charset="0"/>
                        </a:rPr>
                        <m:t>1(6)−18</m:t>
                      </m:r>
                      <m:r>
                        <a:rPr lang="en-GB" sz="1400" i="1">
                          <a:latin typeface="Cambria Math" panose="02040503050406030204" pitchFamily="18" charset="0"/>
                        </a:rPr>
                        <m:t>=</m:t>
                      </m:r>
                      <m:r>
                        <a:rPr lang="id-ID" sz="1400" i="1">
                          <a:latin typeface="Cambria Math" panose="02040503050406030204" pitchFamily="18" charset="0"/>
                        </a:rPr>
                        <m:t>2</m:t>
                      </m:r>
                    </m:oMath>
                  </m:oMathPara>
                </a14:m>
                <a:endParaRPr lang="en-GB" sz="1400" dirty="0"/>
              </a:p>
            </p:txBody>
          </p:sp>
        </mc:Choice>
        <mc:Fallback xmlns="">
          <p:sp>
            <p:nvSpPr>
              <p:cNvPr id="22" name="Rectangle 21"/>
              <p:cNvSpPr>
                <a:spLocks noRot="1" noChangeAspect="1" noMove="1" noResize="1" noEditPoints="1" noAdjustHandles="1" noChangeArrowheads="1" noChangeShapeType="1" noTextEdit="1"/>
              </p:cNvSpPr>
              <p:nvPr/>
            </p:nvSpPr>
            <p:spPr>
              <a:xfrm>
                <a:off x="5175271" y="4404245"/>
                <a:ext cx="1888274" cy="384721"/>
              </a:xfrm>
              <a:prstGeom prst="rect">
                <a:avLst/>
              </a:prstGeom>
              <a:blipFill>
                <a:blip r:embed="rId5"/>
                <a:stretch>
                  <a:fillRect/>
                </a:stretch>
              </a:blipFill>
            </p:spPr>
            <p:txBody>
              <a:bodyPr/>
              <a:lstStyle/>
              <a:p>
                <a:r>
                  <a:rPr lang="en-ID">
                    <a:noFill/>
                  </a:rPr>
                  <a:t> </a:t>
                </a:r>
              </a:p>
            </p:txBody>
          </p:sp>
        </mc:Fallback>
      </mc:AlternateContent>
      <p:cxnSp>
        <p:nvCxnSpPr>
          <p:cNvPr id="23" name="Straight Arrow Connector 22"/>
          <p:cNvCxnSpPr>
            <a:stCxn id="18" idx="6"/>
          </p:cNvCxnSpPr>
          <p:nvPr/>
        </p:nvCxnSpPr>
        <p:spPr>
          <a:xfrm>
            <a:off x="7493502" y="3748203"/>
            <a:ext cx="1010503" cy="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6954" y="3400699"/>
            <a:ext cx="1719221" cy="695004"/>
          </a:xfrm>
          <a:prstGeom prst="rect">
            <a:avLst/>
          </a:prstGeom>
        </p:spPr>
      </p:pic>
      <p:sp>
        <p:nvSpPr>
          <p:cNvPr id="25" name="Rectangle 24"/>
          <p:cNvSpPr/>
          <p:nvPr/>
        </p:nvSpPr>
        <p:spPr>
          <a:xfrm>
            <a:off x="3795394" y="2593750"/>
            <a:ext cx="284052" cy="307777"/>
          </a:xfrm>
          <a:prstGeom prst="rect">
            <a:avLst/>
          </a:prstGeom>
        </p:spPr>
        <p:txBody>
          <a:bodyPr wrap="none">
            <a:spAutoFit/>
          </a:bodyPr>
          <a:lstStyle/>
          <a:p>
            <a:pPr algn="ctr"/>
            <a:r>
              <a:rPr lang="id-ID" sz="1400" dirty="0">
                <a:solidFill>
                  <a:schemeClr val="bg2">
                    <a:lumMod val="25000"/>
                  </a:schemeClr>
                </a:solidFill>
              </a:rPr>
              <a:t>2</a:t>
            </a:r>
          </a:p>
        </p:txBody>
      </p:sp>
      <p:sp>
        <p:nvSpPr>
          <p:cNvPr id="26" name="Rectangle 25"/>
          <p:cNvSpPr/>
          <p:nvPr/>
        </p:nvSpPr>
        <p:spPr>
          <a:xfrm>
            <a:off x="3795394" y="4038440"/>
            <a:ext cx="284052" cy="307777"/>
          </a:xfrm>
          <a:prstGeom prst="rect">
            <a:avLst/>
          </a:prstGeom>
        </p:spPr>
        <p:txBody>
          <a:bodyPr wrap="none">
            <a:spAutoFit/>
          </a:bodyPr>
          <a:lstStyle/>
          <a:p>
            <a:pPr algn="ctr"/>
            <a:r>
              <a:rPr lang="id-ID" sz="1400" dirty="0">
                <a:solidFill>
                  <a:schemeClr val="bg2">
                    <a:lumMod val="25000"/>
                  </a:schemeClr>
                </a:solidFill>
              </a:rPr>
              <a:t>1</a:t>
            </a:r>
          </a:p>
        </p:txBody>
      </p:sp>
    </p:spTree>
    <p:extLst>
      <p:ext uri="{BB962C8B-B14F-4D97-AF65-F5344CB8AC3E}">
        <p14:creationId xmlns:p14="http://schemas.microsoft.com/office/powerpoint/2010/main" val="3556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smtClean="0"/>
              <a:t>Neuron</a:t>
            </a:r>
            <a:endParaRPr lang="en-ID"/>
          </a:p>
        </p:txBody>
      </p:sp>
      <p:sp>
        <p:nvSpPr>
          <p:cNvPr id="13"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800"/>
              </a:spcAft>
            </a:pPr>
            <a:endParaRPr lang="id-ID" sz="1867" dirty="0"/>
          </a:p>
        </p:txBody>
      </p:sp>
      <p:cxnSp>
        <p:nvCxnSpPr>
          <p:cNvPr id="10" name="Straight Arrow Connector 9"/>
          <p:cNvCxnSpPr/>
          <p:nvPr/>
        </p:nvCxnSpPr>
        <p:spPr>
          <a:xfrm>
            <a:off x="3187554" y="2737917"/>
            <a:ext cx="1559359" cy="578967"/>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218014" y="2114387"/>
            <a:ext cx="969540" cy="969540"/>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15" name="TextBox 14"/>
          <p:cNvSpPr txBox="1"/>
          <p:nvPr/>
        </p:nvSpPr>
        <p:spPr>
          <a:xfrm>
            <a:off x="2255210" y="2306770"/>
            <a:ext cx="895149" cy="584775"/>
          </a:xfrm>
          <a:prstGeom prst="rect">
            <a:avLst/>
          </a:prstGeom>
          <a:noFill/>
        </p:spPr>
        <p:txBody>
          <a:bodyPr wrap="square" rtlCol="0">
            <a:spAutoFit/>
          </a:bodyPr>
          <a:lstStyle/>
          <a:p>
            <a:pPr algn="ctr"/>
            <a:r>
              <a:rPr lang="id-ID" sz="1600" dirty="0">
                <a:solidFill>
                  <a:schemeClr val="bg2">
                    <a:lumMod val="25000"/>
                  </a:schemeClr>
                </a:solidFill>
              </a:rPr>
              <a:t>Test</a:t>
            </a:r>
          </a:p>
          <a:p>
            <a:pPr algn="ctr"/>
            <a:r>
              <a:rPr lang="id-ID" sz="1600" dirty="0">
                <a:solidFill>
                  <a:schemeClr val="bg2">
                    <a:lumMod val="25000"/>
                  </a:schemeClr>
                </a:solidFill>
              </a:rPr>
              <a:t>= 7</a:t>
            </a:r>
          </a:p>
        </p:txBody>
      </p:sp>
      <p:sp>
        <p:nvSpPr>
          <p:cNvPr id="16" name="Oval 15"/>
          <p:cNvSpPr/>
          <p:nvPr/>
        </p:nvSpPr>
        <p:spPr>
          <a:xfrm>
            <a:off x="2206799" y="4413843"/>
            <a:ext cx="969540" cy="969540"/>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17" name="TextBox 16"/>
          <p:cNvSpPr txBox="1"/>
          <p:nvPr/>
        </p:nvSpPr>
        <p:spPr>
          <a:xfrm>
            <a:off x="2243995" y="4606226"/>
            <a:ext cx="895149" cy="584775"/>
          </a:xfrm>
          <a:prstGeom prst="rect">
            <a:avLst/>
          </a:prstGeom>
          <a:noFill/>
        </p:spPr>
        <p:txBody>
          <a:bodyPr wrap="square" rtlCol="0">
            <a:spAutoFit/>
          </a:bodyPr>
          <a:lstStyle/>
          <a:p>
            <a:pPr algn="ctr"/>
            <a:r>
              <a:rPr lang="id-ID" sz="1600" dirty="0">
                <a:solidFill>
                  <a:schemeClr val="bg2">
                    <a:lumMod val="25000"/>
                  </a:schemeClr>
                </a:solidFill>
              </a:rPr>
              <a:t>Grade</a:t>
            </a:r>
          </a:p>
          <a:p>
            <a:pPr algn="ctr"/>
            <a:r>
              <a:rPr lang="id-ID" sz="1600" dirty="0">
                <a:solidFill>
                  <a:schemeClr val="bg2">
                    <a:lumMod val="25000"/>
                  </a:schemeClr>
                </a:solidFill>
              </a:rPr>
              <a:t>= 6</a:t>
            </a:r>
          </a:p>
        </p:txBody>
      </p:sp>
      <p:sp>
        <p:nvSpPr>
          <p:cNvPr id="18" name="Oval 17"/>
          <p:cNvSpPr/>
          <p:nvPr/>
        </p:nvSpPr>
        <p:spPr>
          <a:xfrm>
            <a:off x="4698500" y="2350701"/>
            <a:ext cx="2795003" cy="2795003"/>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pic>
        <p:nvPicPr>
          <p:cNvPr id="19" name="Content Placeholder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88922" y="3047277"/>
            <a:ext cx="2214156" cy="1320931"/>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5278083" y="2692118"/>
                <a:ext cx="1645450" cy="384721"/>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id-ID" sz="1400" i="1">
                          <a:solidFill>
                            <a:schemeClr val="bg2">
                              <a:lumMod val="25000"/>
                            </a:schemeClr>
                          </a:solidFill>
                          <a:latin typeface="Cambria Math" panose="02040503050406030204" pitchFamily="18" charset="0"/>
                        </a:rPr>
                        <m:t>2</m:t>
                      </m:r>
                      <m:sSub>
                        <m:sSubPr>
                          <m:ctrlPr>
                            <a:rPr lang="id-ID" sz="1400" i="1">
                              <a:solidFill>
                                <a:schemeClr val="bg2">
                                  <a:lumMod val="25000"/>
                                </a:schemeClr>
                              </a:solidFill>
                              <a:latin typeface="Cambria Math" panose="02040503050406030204" pitchFamily="18" charset="0"/>
                            </a:rPr>
                          </m:ctrlPr>
                        </m:sSubPr>
                        <m:e>
                          <m:r>
                            <a:rPr lang="en-GB" sz="1400" i="1">
                              <a:solidFill>
                                <a:schemeClr val="bg2">
                                  <a:lumMod val="25000"/>
                                </a:schemeClr>
                              </a:solidFill>
                              <a:latin typeface="Cambria Math" panose="02040503050406030204" pitchFamily="18" charset="0"/>
                            </a:rPr>
                            <m:t>𝑥</m:t>
                          </m:r>
                        </m:e>
                        <m:sub>
                          <m:r>
                            <a:rPr lang="en-GB" sz="1400" i="1">
                              <a:solidFill>
                                <a:schemeClr val="bg2">
                                  <a:lumMod val="25000"/>
                                </a:schemeClr>
                              </a:solidFill>
                              <a:latin typeface="Cambria Math" panose="02040503050406030204" pitchFamily="18" charset="0"/>
                            </a:rPr>
                            <m:t>1</m:t>
                          </m:r>
                        </m:sub>
                      </m:sSub>
                      <m:r>
                        <a:rPr lang="en-GB" sz="1400" i="1">
                          <a:solidFill>
                            <a:schemeClr val="bg2">
                              <a:lumMod val="25000"/>
                            </a:schemeClr>
                          </a:solidFill>
                          <a:latin typeface="Cambria Math" panose="02040503050406030204" pitchFamily="18" charset="0"/>
                        </a:rPr>
                        <m:t>+</m:t>
                      </m:r>
                      <m:sSub>
                        <m:sSubPr>
                          <m:ctrlPr>
                            <a:rPr lang="id-ID" sz="1400" i="1">
                              <a:solidFill>
                                <a:schemeClr val="bg2">
                                  <a:lumMod val="25000"/>
                                </a:schemeClr>
                              </a:solidFill>
                              <a:latin typeface="Cambria Math" panose="02040503050406030204" pitchFamily="18" charset="0"/>
                            </a:rPr>
                          </m:ctrlPr>
                        </m:sSubPr>
                        <m:e>
                          <m:r>
                            <a:rPr lang="en-GB" sz="1400" i="1">
                              <a:solidFill>
                                <a:schemeClr val="bg2">
                                  <a:lumMod val="25000"/>
                                </a:schemeClr>
                              </a:solidFill>
                              <a:latin typeface="Cambria Math" panose="02040503050406030204" pitchFamily="18" charset="0"/>
                            </a:rPr>
                            <m:t>𝑥</m:t>
                          </m:r>
                        </m:e>
                        <m:sub>
                          <m:r>
                            <a:rPr lang="en-GB" sz="1400" i="1">
                              <a:solidFill>
                                <a:schemeClr val="bg2">
                                  <a:lumMod val="25000"/>
                                </a:schemeClr>
                              </a:solidFill>
                              <a:latin typeface="Cambria Math" panose="02040503050406030204" pitchFamily="18" charset="0"/>
                            </a:rPr>
                            <m:t>2</m:t>
                          </m:r>
                        </m:sub>
                      </m:sSub>
                      <m:r>
                        <a:rPr lang="id-ID" sz="1400" i="1">
                          <a:solidFill>
                            <a:schemeClr val="bg2">
                              <a:lumMod val="25000"/>
                            </a:schemeClr>
                          </a:solidFill>
                          <a:latin typeface="Cambria Math" panose="02040503050406030204" pitchFamily="18" charset="0"/>
                        </a:rPr>
                        <m:t>−18</m:t>
                      </m:r>
                      <m:r>
                        <a:rPr lang="en-GB" sz="1400" i="1">
                          <a:solidFill>
                            <a:schemeClr val="bg2">
                              <a:lumMod val="25000"/>
                            </a:schemeClr>
                          </a:solidFill>
                          <a:latin typeface="Cambria Math" panose="02040503050406030204" pitchFamily="18" charset="0"/>
                        </a:rPr>
                        <m:t>=0</m:t>
                      </m:r>
                    </m:oMath>
                  </m:oMathPara>
                </a14:m>
                <a:endParaRPr lang="en-GB" sz="1400" dirty="0">
                  <a:solidFill>
                    <a:schemeClr val="bg2">
                      <a:lumMod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278083" y="2692118"/>
                <a:ext cx="1645450" cy="384721"/>
              </a:xfrm>
              <a:prstGeom prst="rect">
                <a:avLst/>
              </a:prstGeom>
              <a:blipFill>
                <a:blip r:embed="rId4"/>
                <a:stretch>
                  <a:fillRect/>
                </a:stretch>
              </a:blipFill>
            </p:spPr>
            <p:txBody>
              <a:bodyPr/>
              <a:lstStyle/>
              <a:p>
                <a:r>
                  <a:rPr lang="en-ID">
                    <a:noFill/>
                  </a:rPr>
                  <a:t> </a:t>
                </a:r>
              </a:p>
            </p:txBody>
          </p:sp>
        </mc:Fallback>
      </mc:AlternateContent>
      <p:cxnSp>
        <p:nvCxnSpPr>
          <p:cNvPr id="21" name="Straight Arrow Connector 20"/>
          <p:cNvCxnSpPr/>
          <p:nvPr/>
        </p:nvCxnSpPr>
        <p:spPr>
          <a:xfrm flipV="1">
            <a:off x="3139141" y="4176049"/>
            <a:ext cx="1596556" cy="580563"/>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p:cNvSpPr/>
              <p:nvPr/>
            </p:nvSpPr>
            <p:spPr>
              <a:xfrm>
                <a:off x="5175271" y="4404245"/>
                <a:ext cx="1888274" cy="384721"/>
              </a:xfrm>
              <a:prstGeom prst="rect">
                <a:avLst/>
              </a:prstGeom>
            </p:spPr>
            <p:txBody>
              <a:bodyPr wrap="none">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id-ID" sz="1400" i="1">
                          <a:latin typeface="Cambria Math" panose="02040503050406030204" pitchFamily="18" charset="0"/>
                        </a:rPr>
                        <m:t>2(7)</m:t>
                      </m:r>
                      <m:r>
                        <a:rPr lang="en-GB" sz="1400" i="1">
                          <a:latin typeface="Cambria Math" panose="02040503050406030204" pitchFamily="18" charset="0"/>
                        </a:rPr>
                        <m:t>+</m:t>
                      </m:r>
                      <m:r>
                        <a:rPr lang="id-ID" sz="1400" i="1">
                          <a:latin typeface="Cambria Math" panose="02040503050406030204" pitchFamily="18" charset="0"/>
                        </a:rPr>
                        <m:t>1(6)−18</m:t>
                      </m:r>
                      <m:r>
                        <a:rPr lang="en-GB" sz="1400" i="1">
                          <a:latin typeface="Cambria Math" panose="02040503050406030204" pitchFamily="18" charset="0"/>
                        </a:rPr>
                        <m:t>=</m:t>
                      </m:r>
                      <m:r>
                        <a:rPr lang="id-ID" sz="1400" i="1">
                          <a:latin typeface="Cambria Math" panose="02040503050406030204" pitchFamily="18" charset="0"/>
                        </a:rPr>
                        <m:t>2</m:t>
                      </m:r>
                    </m:oMath>
                  </m:oMathPara>
                </a14:m>
                <a:endParaRPr lang="en-GB" sz="1400" dirty="0"/>
              </a:p>
            </p:txBody>
          </p:sp>
        </mc:Choice>
        <mc:Fallback xmlns="">
          <p:sp>
            <p:nvSpPr>
              <p:cNvPr id="22" name="Rectangle 21"/>
              <p:cNvSpPr>
                <a:spLocks noRot="1" noChangeAspect="1" noMove="1" noResize="1" noEditPoints="1" noAdjustHandles="1" noChangeArrowheads="1" noChangeShapeType="1" noTextEdit="1"/>
              </p:cNvSpPr>
              <p:nvPr/>
            </p:nvSpPr>
            <p:spPr>
              <a:xfrm>
                <a:off x="5175271" y="4404245"/>
                <a:ext cx="1888274" cy="384721"/>
              </a:xfrm>
              <a:prstGeom prst="rect">
                <a:avLst/>
              </a:prstGeom>
              <a:blipFill>
                <a:blip r:embed="rId5"/>
                <a:stretch>
                  <a:fillRect/>
                </a:stretch>
              </a:blipFill>
            </p:spPr>
            <p:txBody>
              <a:bodyPr/>
              <a:lstStyle/>
              <a:p>
                <a:r>
                  <a:rPr lang="en-ID">
                    <a:noFill/>
                  </a:rPr>
                  <a:t> </a:t>
                </a:r>
              </a:p>
            </p:txBody>
          </p:sp>
        </mc:Fallback>
      </mc:AlternateContent>
      <p:cxnSp>
        <p:nvCxnSpPr>
          <p:cNvPr id="23" name="Straight Arrow Connector 22"/>
          <p:cNvCxnSpPr>
            <a:stCxn id="18" idx="6"/>
          </p:cNvCxnSpPr>
          <p:nvPr/>
        </p:nvCxnSpPr>
        <p:spPr>
          <a:xfrm>
            <a:off x="7493502" y="3748203"/>
            <a:ext cx="1010503" cy="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6954" y="3400699"/>
            <a:ext cx="1719221" cy="695004"/>
          </a:xfrm>
          <a:prstGeom prst="rect">
            <a:avLst/>
          </a:prstGeom>
        </p:spPr>
      </p:pic>
      <p:sp>
        <p:nvSpPr>
          <p:cNvPr id="25" name="Rectangle 24"/>
          <p:cNvSpPr/>
          <p:nvPr/>
        </p:nvSpPr>
        <p:spPr>
          <a:xfrm>
            <a:off x="3795394" y="2593750"/>
            <a:ext cx="284052" cy="307777"/>
          </a:xfrm>
          <a:prstGeom prst="rect">
            <a:avLst/>
          </a:prstGeom>
        </p:spPr>
        <p:txBody>
          <a:bodyPr wrap="none">
            <a:spAutoFit/>
          </a:bodyPr>
          <a:lstStyle/>
          <a:p>
            <a:pPr algn="ctr"/>
            <a:r>
              <a:rPr lang="id-ID" sz="1400" dirty="0">
                <a:solidFill>
                  <a:schemeClr val="bg2">
                    <a:lumMod val="25000"/>
                  </a:schemeClr>
                </a:solidFill>
              </a:rPr>
              <a:t>2</a:t>
            </a:r>
          </a:p>
        </p:txBody>
      </p:sp>
      <p:sp>
        <p:nvSpPr>
          <p:cNvPr id="26" name="Rectangle 25"/>
          <p:cNvSpPr/>
          <p:nvPr/>
        </p:nvSpPr>
        <p:spPr>
          <a:xfrm>
            <a:off x="3795394" y="4038440"/>
            <a:ext cx="284052" cy="307777"/>
          </a:xfrm>
          <a:prstGeom prst="rect">
            <a:avLst/>
          </a:prstGeom>
        </p:spPr>
        <p:txBody>
          <a:bodyPr wrap="none">
            <a:spAutoFit/>
          </a:bodyPr>
          <a:lstStyle/>
          <a:p>
            <a:pPr algn="ctr"/>
            <a:r>
              <a:rPr lang="id-ID" sz="1400" dirty="0">
                <a:solidFill>
                  <a:schemeClr val="bg2">
                    <a:lumMod val="25000"/>
                  </a:schemeClr>
                </a:solidFill>
              </a:rPr>
              <a:t>1</a:t>
            </a:r>
          </a:p>
        </p:txBody>
      </p:sp>
    </p:spTree>
    <p:extLst>
      <p:ext uri="{BB962C8B-B14F-4D97-AF65-F5344CB8AC3E}">
        <p14:creationId xmlns:p14="http://schemas.microsoft.com/office/powerpoint/2010/main" val="215977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smtClean="0"/>
              <a:t>Neuron</a:t>
            </a:r>
            <a:endParaRPr lang="en-ID"/>
          </a:p>
        </p:txBody>
      </p:sp>
      <p:sp>
        <p:nvSpPr>
          <p:cNvPr id="13"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800"/>
              </a:spcAft>
            </a:pPr>
            <a:endParaRPr lang="id-ID" sz="1867" dirty="0"/>
          </a:p>
        </p:txBody>
      </p:sp>
      <p:grpSp>
        <p:nvGrpSpPr>
          <p:cNvPr id="27" name="Group 26"/>
          <p:cNvGrpSpPr/>
          <p:nvPr/>
        </p:nvGrpSpPr>
        <p:grpSpPr>
          <a:xfrm>
            <a:off x="2135560" y="2737016"/>
            <a:ext cx="778737" cy="778737"/>
            <a:chOff x="726382" y="2740536"/>
            <a:chExt cx="778737" cy="778737"/>
          </a:xfrm>
        </p:grpSpPr>
        <p:sp>
          <p:nvSpPr>
            <p:cNvPr id="28" name="Oval 27"/>
            <p:cNvSpPr/>
            <p:nvPr/>
          </p:nvSpPr>
          <p:spPr>
            <a:xfrm>
              <a:off x="726382" y="2740536"/>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mc:AlternateContent xmlns:mc="http://schemas.openxmlformats.org/markup-compatibility/2006" xmlns:a14="http://schemas.microsoft.com/office/drawing/2010/main">
          <mc:Choice Requires="a14">
            <p:sp>
              <p:nvSpPr>
                <p:cNvPr id="29" name="Rectangle 28"/>
                <p:cNvSpPr/>
                <p:nvPr/>
              </p:nvSpPr>
              <p:spPr>
                <a:xfrm>
                  <a:off x="841763" y="2843173"/>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en-GB" sz="2400" i="1">
                                <a:latin typeface="Cambria Math" panose="02040503050406030204" pitchFamily="18" charset="0"/>
                              </a:rPr>
                              <m:t>𝑥</m:t>
                            </m:r>
                          </m:e>
                          <m:sub>
                            <m:r>
                              <a:rPr lang="id-ID" sz="2400" i="1">
                                <a:latin typeface="Cambria Math" panose="02040503050406030204" pitchFamily="18" charset="0"/>
                              </a:rPr>
                              <m:t>2</m:t>
                            </m:r>
                          </m:sub>
                        </m:sSub>
                      </m:oMath>
                    </m:oMathPara>
                  </a14:m>
                  <a:endParaRPr lang="id-ID" sz="2400" dirty="0"/>
                </a:p>
              </p:txBody>
            </p:sp>
          </mc:Choice>
          <mc:Fallback xmlns="">
            <p:sp>
              <p:nvSpPr>
                <p:cNvPr id="29" name="Rectangle 28"/>
                <p:cNvSpPr>
                  <a:spLocks noRot="1" noChangeAspect="1" noMove="1" noResize="1" noEditPoints="1" noAdjustHandles="1" noChangeArrowheads="1" noChangeShapeType="1" noTextEdit="1"/>
                </p:cNvSpPr>
                <p:nvPr/>
              </p:nvSpPr>
              <p:spPr>
                <a:xfrm>
                  <a:off x="841763" y="2843173"/>
                  <a:ext cx="572721" cy="461665"/>
                </a:xfrm>
                <a:prstGeom prst="rect">
                  <a:avLst/>
                </a:prstGeom>
                <a:blipFill>
                  <a:blip r:embed="rId3"/>
                  <a:stretch>
                    <a:fillRect b="-2632"/>
                  </a:stretch>
                </a:blipFill>
              </p:spPr>
              <p:txBody>
                <a:bodyPr/>
                <a:lstStyle/>
                <a:p>
                  <a:r>
                    <a:rPr lang="en-ID">
                      <a:noFill/>
                    </a:rPr>
                    <a:t> </a:t>
                  </a:r>
                </a:p>
              </p:txBody>
            </p:sp>
          </mc:Fallback>
        </mc:AlternateContent>
      </p:grpSp>
      <p:grpSp>
        <p:nvGrpSpPr>
          <p:cNvPr id="30" name="Group 29"/>
          <p:cNvGrpSpPr/>
          <p:nvPr/>
        </p:nvGrpSpPr>
        <p:grpSpPr>
          <a:xfrm>
            <a:off x="2098329" y="4156760"/>
            <a:ext cx="778738" cy="778737"/>
            <a:chOff x="726382" y="4160279"/>
            <a:chExt cx="778737" cy="778737"/>
          </a:xfrm>
        </p:grpSpPr>
        <p:sp>
          <p:nvSpPr>
            <p:cNvPr id="31" name="Oval 30"/>
            <p:cNvSpPr/>
            <p:nvPr/>
          </p:nvSpPr>
          <p:spPr>
            <a:xfrm>
              <a:off x="726382" y="4160279"/>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mc:AlternateContent xmlns:mc="http://schemas.openxmlformats.org/markup-compatibility/2006" xmlns:a14="http://schemas.microsoft.com/office/drawing/2010/main">
          <mc:Choice Requires="a14">
            <p:sp>
              <p:nvSpPr>
                <p:cNvPr id="32" name="Rectangle 31"/>
                <p:cNvSpPr/>
                <p:nvPr/>
              </p:nvSpPr>
              <p:spPr>
                <a:xfrm>
                  <a:off x="841763" y="4257980"/>
                  <a:ext cx="5925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en-GB" sz="2400" i="1">
                                <a:latin typeface="Cambria Math" panose="02040503050406030204" pitchFamily="18" charset="0"/>
                              </a:rPr>
                              <m:t>𝑥</m:t>
                            </m:r>
                          </m:e>
                          <m:sub>
                            <m:r>
                              <a:rPr lang="id-ID" sz="2400" i="1">
                                <a:latin typeface="Cambria Math" panose="02040503050406030204" pitchFamily="18" charset="0"/>
                              </a:rPr>
                              <m:t>𝑛</m:t>
                            </m:r>
                          </m:sub>
                        </m:sSub>
                      </m:oMath>
                    </m:oMathPara>
                  </a14:m>
                  <a:endParaRPr lang="id-ID" sz="2400" dirty="0"/>
                </a:p>
              </p:txBody>
            </p:sp>
          </mc:Choice>
          <mc:Fallback xmlns="">
            <p:sp>
              <p:nvSpPr>
                <p:cNvPr id="32" name="Rectangle 31"/>
                <p:cNvSpPr>
                  <a:spLocks noRot="1" noChangeAspect="1" noMove="1" noResize="1" noEditPoints="1" noAdjustHandles="1" noChangeArrowheads="1" noChangeShapeType="1" noTextEdit="1"/>
                </p:cNvSpPr>
                <p:nvPr/>
              </p:nvSpPr>
              <p:spPr>
                <a:xfrm>
                  <a:off x="841763" y="4257980"/>
                  <a:ext cx="592597" cy="461665"/>
                </a:xfrm>
                <a:prstGeom prst="rect">
                  <a:avLst/>
                </a:prstGeom>
                <a:blipFill>
                  <a:blip r:embed="rId4"/>
                  <a:stretch>
                    <a:fillRect/>
                  </a:stretch>
                </a:blipFill>
              </p:spPr>
              <p:txBody>
                <a:bodyPr/>
                <a:lstStyle/>
                <a:p>
                  <a:r>
                    <a:rPr lang="en-ID">
                      <a:noFill/>
                    </a:rPr>
                    <a:t> </a:t>
                  </a:r>
                </a:p>
              </p:txBody>
            </p:sp>
          </mc:Fallback>
        </mc:AlternateContent>
      </p:grpSp>
      <mc:AlternateContent xmlns:mc="http://schemas.openxmlformats.org/markup-compatibility/2006" xmlns:a14="http://schemas.microsoft.com/office/drawing/2010/main">
        <mc:Choice Requires="a14">
          <p:sp>
            <p:nvSpPr>
              <p:cNvPr id="33" name="Rectangle 32"/>
              <p:cNvSpPr/>
              <p:nvPr/>
            </p:nvSpPr>
            <p:spPr>
              <a:xfrm>
                <a:off x="2350840" y="3613884"/>
                <a:ext cx="3658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sz="2400" i="1">
                          <a:latin typeface="Cambria Math" panose="02040503050406030204" pitchFamily="18" charset="0"/>
                        </a:rPr>
                        <m:t>⋮</m:t>
                      </m:r>
                    </m:oMath>
                  </m:oMathPara>
                </a14:m>
                <a:endParaRPr lang="id-ID" sz="2400" dirty="0"/>
              </a:p>
            </p:txBody>
          </p:sp>
        </mc:Choice>
        <mc:Fallback xmlns="">
          <p:sp>
            <p:nvSpPr>
              <p:cNvPr id="33" name="Rectangle 32"/>
              <p:cNvSpPr>
                <a:spLocks noRot="1" noChangeAspect="1" noMove="1" noResize="1" noEditPoints="1" noAdjustHandles="1" noChangeArrowheads="1" noChangeShapeType="1" noTextEdit="1"/>
              </p:cNvSpPr>
              <p:nvPr/>
            </p:nvSpPr>
            <p:spPr>
              <a:xfrm>
                <a:off x="2350840" y="3613884"/>
                <a:ext cx="365806" cy="461665"/>
              </a:xfrm>
              <a:prstGeom prst="rect">
                <a:avLst/>
              </a:prstGeom>
              <a:blipFill>
                <a:blip r:embed="rId5"/>
                <a:stretch>
                  <a:fillRect/>
                </a:stretch>
              </a:blipFill>
            </p:spPr>
            <p:txBody>
              <a:bodyPr/>
              <a:lstStyle/>
              <a:p>
                <a:r>
                  <a:rPr lang="en-ID">
                    <a:noFill/>
                  </a:rPr>
                  <a:t> </a:t>
                </a:r>
              </a:p>
            </p:txBody>
          </p:sp>
        </mc:Fallback>
      </mc:AlternateContent>
      <p:grpSp>
        <p:nvGrpSpPr>
          <p:cNvPr id="34" name="Group 33"/>
          <p:cNvGrpSpPr/>
          <p:nvPr/>
        </p:nvGrpSpPr>
        <p:grpSpPr>
          <a:xfrm>
            <a:off x="2098328" y="5254120"/>
            <a:ext cx="778737" cy="778737"/>
            <a:chOff x="726381" y="5257640"/>
            <a:chExt cx="778737" cy="778737"/>
          </a:xfrm>
        </p:grpSpPr>
        <p:sp>
          <p:nvSpPr>
            <p:cNvPr id="35" name="Oval 34"/>
            <p:cNvSpPr/>
            <p:nvPr/>
          </p:nvSpPr>
          <p:spPr>
            <a:xfrm>
              <a:off x="726381" y="5257640"/>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mc:AlternateContent xmlns:mc="http://schemas.openxmlformats.org/markup-compatibility/2006" xmlns:a14="http://schemas.microsoft.com/office/drawing/2010/main">
          <mc:Choice Requires="a14">
            <p:sp>
              <p:nvSpPr>
                <p:cNvPr id="36" name="Rectangle 35"/>
                <p:cNvSpPr/>
                <p:nvPr/>
              </p:nvSpPr>
              <p:spPr>
                <a:xfrm>
                  <a:off x="904088" y="5416175"/>
                  <a:ext cx="4395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sz="2400" i="1">
                            <a:latin typeface="Cambria Math" panose="02040503050406030204" pitchFamily="18" charset="0"/>
                          </a:rPr>
                          <m:t>1</m:t>
                        </m:r>
                      </m:oMath>
                    </m:oMathPara>
                  </a14:m>
                  <a:endParaRPr lang="id-ID" sz="2400" dirty="0"/>
                </a:p>
              </p:txBody>
            </p:sp>
          </mc:Choice>
          <mc:Fallback xmlns="">
            <p:sp>
              <p:nvSpPr>
                <p:cNvPr id="36" name="Rectangle 35"/>
                <p:cNvSpPr>
                  <a:spLocks noRot="1" noChangeAspect="1" noMove="1" noResize="1" noEditPoints="1" noAdjustHandles="1" noChangeArrowheads="1" noChangeShapeType="1" noTextEdit="1"/>
                </p:cNvSpPr>
                <p:nvPr/>
              </p:nvSpPr>
              <p:spPr>
                <a:xfrm>
                  <a:off x="904088" y="5416175"/>
                  <a:ext cx="439543" cy="461665"/>
                </a:xfrm>
                <a:prstGeom prst="rect">
                  <a:avLst/>
                </a:prstGeom>
                <a:blipFill>
                  <a:blip r:embed="rId6"/>
                  <a:stretch>
                    <a:fillRect/>
                  </a:stretch>
                </a:blipFill>
              </p:spPr>
              <p:txBody>
                <a:bodyPr/>
                <a:lstStyle/>
                <a:p>
                  <a:r>
                    <a:rPr lang="en-ID">
                      <a:noFill/>
                    </a:rPr>
                    <a:t> </a:t>
                  </a:r>
                </a:p>
              </p:txBody>
            </p:sp>
          </mc:Fallback>
        </mc:AlternateContent>
      </p:grpSp>
      <p:grpSp>
        <p:nvGrpSpPr>
          <p:cNvPr id="37" name="Group 36"/>
          <p:cNvGrpSpPr/>
          <p:nvPr/>
        </p:nvGrpSpPr>
        <p:grpSpPr>
          <a:xfrm>
            <a:off x="2812328" y="2094506"/>
            <a:ext cx="1313935" cy="1054655"/>
            <a:chOff x="1440383" y="2098026"/>
            <a:chExt cx="1313934" cy="1054653"/>
          </a:xfrm>
        </p:grpSpPr>
        <p:cxnSp>
          <p:nvCxnSpPr>
            <p:cNvPr id="38" name="Straight Arrow Connector 37"/>
            <p:cNvCxnSpPr>
              <a:endCxn id="57" idx="1"/>
            </p:cNvCxnSpPr>
            <p:nvPr/>
          </p:nvCxnSpPr>
          <p:spPr>
            <a:xfrm>
              <a:off x="1440383" y="2168663"/>
              <a:ext cx="1313934" cy="984016"/>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1864504" y="2098026"/>
                  <a:ext cx="622542" cy="461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id-ID" sz="2400" i="1">
                                <a:latin typeface="Cambria Math" panose="02040503050406030204" pitchFamily="18" charset="0"/>
                              </a:rPr>
                              <m:t>𝑤</m:t>
                            </m:r>
                          </m:e>
                          <m:sub>
                            <m:r>
                              <a:rPr lang="en-GB" sz="2400" i="1">
                                <a:latin typeface="Cambria Math" panose="02040503050406030204" pitchFamily="18" charset="0"/>
                              </a:rPr>
                              <m:t>1</m:t>
                            </m:r>
                          </m:sub>
                        </m:sSub>
                      </m:oMath>
                    </m:oMathPara>
                  </a14:m>
                  <a:endParaRPr lang="id-ID" sz="2400" dirty="0"/>
                </a:p>
              </p:txBody>
            </p:sp>
          </mc:Choice>
          <mc:Fallback xmlns="">
            <p:sp>
              <p:nvSpPr>
                <p:cNvPr id="39" name="Rectangle 38"/>
                <p:cNvSpPr>
                  <a:spLocks noRot="1" noChangeAspect="1" noMove="1" noResize="1" noEditPoints="1" noAdjustHandles="1" noChangeArrowheads="1" noChangeShapeType="1" noTextEdit="1"/>
                </p:cNvSpPr>
                <p:nvPr/>
              </p:nvSpPr>
              <p:spPr>
                <a:xfrm>
                  <a:off x="1864504" y="2098026"/>
                  <a:ext cx="622542" cy="461664"/>
                </a:xfrm>
                <a:prstGeom prst="rect">
                  <a:avLst/>
                </a:prstGeom>
                <a:blipFill>
                  <a:blip r:embed="rId7"/>
                  <a:stretch>
                    <a:fillRect b="-4000"/>
                  </a:stretch>
                </a:blipFill>
              </p:spPr>
              <p:txBody>
                <a:bodyPr/>
                <a:lstStyle/>
                <a:p>
                  <a:r>
                    <a:rPr lang="en-ID">
                      <a:noFill/>
                    </a:rPr>
                    <a:t> </a:t>
                  </a:r>
                </a:p>
              </p:txBody>
            </p:sp>
          </mc:Fallback>
        </mc:AlternateContent>
      </p:grpSp>
      <p:grpSp>
        <p:nvGrpSpPr>
          <p:cNvPr id="40" name="Group 39"/>
          <p:cNvGrpSpPr/>
          <p:nvPr/>
        </p:nvGrpSpPr>
        <p:grpSpPr>
          <a:xfrm>
            <a:off x="2877066" y="2838134"/>
            <a:ext cx="1027689" cy="677619"/>
            <a:chOff x="1505118" y="2841655"/>
            <a:chExt cx="1027689" cy="677618"/>
          </a:xfrm>
        </p:grpSpPr>
        <p:cxnSp>
          <p:nvCxnSpPr>
            <p:cNvPr id="41" name="Straight Arrow Connector 40"/>
            <p:cNvCxnSpPr/>
            <p:nvPr/>
          </p:nvCxnSpPr>
          <p:spPr>
            <a:xfrm>
              <a:off x="1505118" y="3244906"/>
              <a:ext cx="1027689" cy="274367"/>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1656753" y="2841655"/>
                  <a:ext cx="629660" cy="461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id-ID" sz="2400" i="1">
                                <a:latin typeface="Cambria Math" panose="02040503050406030204" pitchFamily="18" charset="0"/>
                              </a:rPr>
                              <m:t>𝑤</m:t>
                            </m:r>
                          </m:e>
                          <m:sub>
                            <m:r>
                              <a:rPr lang="id-ID" sz="2400" i="1">
                                <a:latin typeface="Cambria Math" panose="02040503050406030204" pitchFamily="18" charset="0"/>
                              </a:rPr>
                              <m:t>2</m:t>
                            </m:r>
                          </m:sub>
                        </m:sSub>
                      </m:oMath>
                    </m:oMathPara>
                  </a14:m>
                  <a:endParaRPr lang="id-ID" sz="2400" dirty="0"/>
                </a:p>
              </p:txBody>
            </p:sp>
          </mc:Choice>
          <mc:Fallback xmlns="">
            <p:sp>
              <p:nvSpPr>
                <p:cNvPr id="42" name="Rectangle 41"/>
                <p:cNvSpPr>
                  <a:spLocks noRot="1" noChangeAspect="1" noMove="1" noResize="1" noEditPoints="1" noAdjustHandles="1" noChangeArrowheads="1" noChangeShapeType="1" noTextEdit="1"/>
                </p:cNvSpPr>
                <p:nvPr/>
              </p:nvSpPr>
              <p:spPr>
                <a:xfrm>
                  <a:off x="1656753" y="2841655"/>
                  <a:ext cx="629660" cy="461664"/>
                </a:xfrm>
                <a:prstGeom prst="rect">
                  <a:avLst/>
                </a:prstGeom>
                <a:blipFill>
                  <a:blip r:embed="rId8"/>
                  <a:stretch>
                    <a:fillRect b="-4000"/>
                  </a:stretch>
                </a:blipFill>
              </p:spPr>
              <p:txBody>
                <a:bodyPr/>
                <a:lstStyle/>
                <a:p>
                  <a:r>
                    <a:rPr lang="en-ID">
                      <a:noFill/>
                    </a:rPr>
                    <a:t> </a:t>
                  </a:r>
                </a:p>
              </p:txBody>
            </p:sp>
          </mc:Fallback>
        </mc:AlternateContent>
      </p:grpSp>
      <p:grpSp>
        <p:nvGrpSpPr>
          <p:cNvPr id="43" name="Group 42"/>
          <p:cNvGrpSpPr/>
          <p:nvPr/>
        </p:nvGrpSpPr>
        <p:grpSpPr>
          <a:xfrm>
            <a:off x="2877065" y="4050587"/>
            <a:ext cx="965374" cy="684953"/>
            <a:chOff x="1505118" y="4054111"/>
            <a:chExt cx="965373" cy="684954"/>
          </a:xfrm>
        </p:grpSpPr>
        <p:cxnSp>
          <p:nvCxnSpPr>
            <p:cNvPr id="44" name="Straight Arrow Connector 43"/>
            <p:cNvCxnSpPr/>
            <p:nvPr/>
          </p:nvCxnSpPr>
          <p:spPr>
            <a:xfrm flipV="1">
              <a:off x="1505118" y="4054111"/>
              <a:ext cx="965373" cy="372232"/>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1652338" y="4277399"/>
                  <a:ext cx="629659" cy="461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id-ID" sz="2400" i="1">
                                <a:latin typeface="Cambria Math" panose="02040503050406030204" pitchFamily="18" charset="0"/>
                              </a:rPr>
                              <m:t>𝑤</m:t>
                            </m:r>
                          </m:e>
                          <m:sub>
                            <m:r>
                              <a:rPr lang="id-ID" sz="2400" i="1">
                                <a:latin typeface="Cambria Math" panose="02040503050406030204" pitchFamily="18" charset="0"/>
                              </a:rPr>
                              <m:t>3</m:t>
                            </m:r>
                          </m:sub>
                        </m:sSub>
                      </m:oMath>
                    </m:oMathPara>
                  </a14:m>
                  <a:endParaRPr lang="id-ID" sz="2400" dirty="0"/>
                </a:p>
              </p:txBody>
            </p:sp>
          </mc:Choice>
          <mc:Fallback xmlns="">
            <p:sp>
              <p:nvSpPr>
                <p:cNvPr id="45" name="Rectangle 44"/>
                <p:cNvSpPr>
                  <a:spLocks noRot="1" noChangeAspect="1" noMove="1" noResize="1" noEditPoints="1" noAdjustHandles="1" noChangeArrowheads="1" noChangeShapeType="1" noTextEdit="1"/>
                </p:cNvSpPr>
                <p:nvPr/>
              </p:nvSpPr>
              <p:spPr>
                <a:xfrm>
                  <a:off x="1652338" y="4277399"/>
                  <a:ext cx="629659" cy="461666"/>
                </a:xfrm>
                <a:prstGeom prst="rect">
                  <a:avLst/>
                </a:prstGeom>
                <a:blipFill>
                  <a:blip r:embed="rId9"/>
                  <a:stretch>
                    <a:fillRect b="-3947"/>
                  </a:stretch>
                </a:blipFill>
              </p:spPr>
              <p:txBody>
                <a:bodyPr/>
                <a:lstStyle/>
                <a:p>
                  <a:r>
                    <a:rPr lang="en-ID">
                      <a:noFill/>
                    </a:rPr>
                    <a:t> </a:t>
                  </a:r>
                </a:p>
              </p:txBody>
            </p:sp>
          </mc:Fallback>
        </mc:AlternateContent>
      </p:grpSp>
      <p:grpSp>
        <p:nvGrpSpPr>
          <p:cNvPr id="46" name="Group 45"/>
          <p:cNvGrpSpPr/>
          <p:nvPr/>
        </p:nvGrpSpPr>
        <p:grpSpPr>
          <a:xfrm>
            <a:off x="2812328" y="4519595"/>
            <a:ext cx="1313935" cy="1034140"/>
            <a:chOff x="1440383" y="4523109"/>
            <a:chExt cx="1313934" cy="1034139"/>
          </a:xfrm>
        </p:grpSpPr>
        <p:cxnSp>
          <p:nvCxnSpPr>
            <p:cNvPr id="47" name="Straight Arrow Connector 46"/>
            <p:cNvCxnSpPr>
              <a:endCxn id="57" idx="3"/>
            </p:cNvCxnSpPr>
            <p:nvPr/>
          </p:nvCxnSpPr>
          <p:spPr>
            <a:xfrm flipV="1">
              <a:off x="1440383" y="4523109"/>
              <a:ext cx="1313934" cy="939015"/>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864504" y="5095583"/>
                  <a:ext cx="4430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sz="2400" i="1">
                            <a:latin typeface="Cambria Math" panose="02040503050406030204" pitchFamily="18" charset="0"/>
                          </a:rPr>
                          <m:t>𝑏</m:t>
                        </m:r>
                      </m:oMath>
                    </m:oMathPara>
                  </a14:m>
                  <a:endParaRPr lang="id-ID" sz="2400" dirty="0"/>
                </a:p>
              </p:txBody>
            </p:sp>
          </mc:Choice>
          <mc:Fallback xmlns="">
            <p:sp>
              <p:nvSpPr>
                <p:cNvPr id="48" name="Rectangle 47"/>
                <p:cNvSpPr>
                  <a:spLocks noRot="1" noChangeAspect="1" noMove="1" noResize="1" noEditPoints="1" noAdjustHandles="1" noChangeArrowheads="1" noChangeShapeType="1" noTextEdit="1"/>
                </p:cNvSpPr>
                <p:nvPr/>
              </p:nvSpPr>
              <p:spPr>
                <a:xfrm>
                  <a:off x="1864504" y="5095583"/>
                  <a:ext cx="443070" cy="461665"/>
                </a:xfrm>
                <a:prstGeom prst="rect">
                  <a:avLst/>
                </a:prstGeom>
                <a:blipFill>
                  <a:blip r:embed="rId10"/>
                  <a:stretch>
                    <a:fillRect/>
                  </a:stretch>
                </a:blipFill>
              </p:spPr>
              <p:txBody>
                <a:bodyPr/>
                <a:lstStyle/>
                <a:p>
                  <a:r>
                    <a:rPr lang="en-ID">
                      <a:noFill/>
                    </a:rPr>
                    <a:t> </a:t>
                  </a:r>
                </a:p>
              </p:txBody>
            </p:sp>
          </mc:Fallback>
        </mc:AlternateContent>
      </p:grpSp>
      <p:cxnSp>
        <p:nvCxnSpPr>
          <p:cNvPr id="49" name="Straight Arrow Connector 48"/>
          <p:cNvCxnSpPr>
            <a:stCxn id="57" idx="6"/>
            <a:endCxn id="68" idx="2"/>
          </p:cNvCxnSpPr>
          <p:nvPr/>
        </p:nvCxnSpPr>
        <p:spPr>
          <a:xfrm flipV="1">
            <a:off x="5780517" y="3824611"/>
            <a:ext cx="635903" cy="9765"/>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8" idx="6"/>
            <a:endCxn id="52" idx="2"/>
          </p:cNvCxnSpPr>
          <p:nvPr/>
        </p:nvCxnSpPr>
        <p:spPr>
          <a:xfrm>
            <a:off x="8354499" y="3824612"/>
            <a:ext cx="800900" cy="9764"/>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9155399" y="3349604"/>
            <a:ext cx="969540" cy="969540"/>
            <a:chOff x="7783452" y="3353125"/>
            <a:chExt cx="969540" cy="969540"/>
          </a:xfrm>
        </p:grpSpPr>
        <p:sp>
          <p:nvSpPr>
            <p:cNvPr id="52" name="Oval 51"/>
            <p:cNvSpPr/>
            <p:nvPr/>
          </p:nvSpPr>
          <p:spPr>
            <a:xfrm>
              <a:off x="7783452" y="3353125"/>
              <a:ext cx="969540" cy="969540"/>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53" name="TextBox 52"/>
            <p:cNvSpPr txBox="1"/>
            <p:nvPr/>
          </p:nvSpPr>
          <p:spPr>
            <a:xfrm>
              <a:off x="7815819" y="3491440"/>
              <a:ext cx="895149" cy="661720"/>
            </a:xfrm>
            <a:prstGeom prst="rect">
              <a:avLst/>
            </a:prstGeom>
            <a:noFill/>
          </p:spPr>
          <p:txBody>
            <a:bodyPr wrap="square" rtlCol="0">
              <a:spAutoFit/>
            </a:bodyPr>
            <a:lstStyle/>
            <a:p>
              <a:pPr algn="ctr">
                <a:spcAft>
                  <a:spcPts val="600"/>
                </a:spcAft>
              </a:pPr>
              <a:r>
                <a:rPr lang="id-ID" sz="1600" dirty="0">
                  <a:solidFill>
                    <a:srgbClr val="00B0F0"/>
                  </a:solidFill>
                </a:rPr>
                <a:t>Ya</a:t>
              </a:r>
            </a:p>
            <a:p>
              <a:pPr algn="ctr"/>
              <a:r>
                <a:rPr lang="id-ID" sz="1600" dirty="0">
                  <a:solidFill>
                    <a:srgbClr val="FF0000"/>
                  </a:solidFill>
                </a:rPr>
                <a:t>Tidak</a:t>
              </a:r>
            </a:p>
          </p:txBody>
        </p:sp>
      </p:grpSp>
      <p:sp>
        <p:nvSpPr>
          <p:cNvPr id="54" name="TextBox 53"/>
          <p:cNvSpPr txBox="1"/>
          <p:nvPr/>
        </p:nvSpPr>
        <p:spPr>
          <a:xfrm>
            <a:off x="3930239" y="5043322"/>
            <a:ext cx="1762475" cy="307777"/>
          </a:xfrm>
          <a:prstGeom prst="rect">
            <a:avLst/>
          </a:prstGeom>
          <a:noFill/>
        </p:spPr>
        <p:txBody>
          <a:bodyPr wrap="square" rtlCol="0">
            <a:spAutoFit/>
          </a:bodyPr>
          <a:lstStyle/>
          <a:p>
            <a:pPr algn="ctr"/>
            <a:r>
              <a:rPr lang="id-ID" sz="1400" dirty="0"/>
              <a:t>Linear Function</a:t>
            </a:r>
          </a:p>
        </p:txBody>
      </p:sp>
      <p:sp>
        <p:nvSpPr>
          <p:cNvPr id="55" name="TextBox 54"/>
          <p:cNvSpPr txBox="1"/>
          <p:nvPr/>
        </p:nvSpPr>
        <p:spPr>
          <a:xfrm>
            <a:off x="6576750" y="5089272"/>
            <a:ext cx="1762475" cy="307777"/>
          </a:xfrm>
          <a:prstGeom prst="rect">
            <a:avLst/>
          </a:prstGeom>
          <a:noFill/>
        </p:spPr>
        <p:txBody>
          <a:bodyPr wrap="square" rtlCol="0">
            <a:spAutoFit/>
          </a:bodyPr>
          <a:lstStyle/>
          <a:p>
            <a:pPr algn="ctr"/>
            <a:r>
              <a:rPr lang="id-ID" sz="1400" dirty="0"/>
              <a:t>S</a:t>
            </a:r>
            <a:r>
              <a:rPr lang="en-US" sz="1400" dirty="0" err="1"/>
              <a:t>igmoid</a:t>
            </a:r>
            <a:r>
              <a:rPr lang="id-ID" sz="1400" dirty="0"/>
              <a:t> Function</a:t>
            </a:r>
          </a:p>
        </p:txBody>
      </p:sp>
      <p:grpSp>
        <p:nvGrpSpPr>
          <p:cNvPr id="56" name="Group 55"/>
          <p:cNvGrpSpPr/>
          <p:nvPr/>
        </p:nvGrpSpPr>
        <p:grpSpPr>
          <a:xfrm>
            <a:off x="3842439" y="2865337"/>
            <a:ext cx="1938079" cy="1938079"/>
            <a:chOff x="2470491" y="2868856"/>
            <a:chExt cx="1938079" cy="1938079"/>
          </a:xfrm>
        </p:grpSpPr>
        <p:sp>
          <p:nvSpPr>
            <p:cNvPr id="57" name="Oval 56"/>
            <p:cNvSpPr/>
            <p:nvPr/>
          </p:nvSpPr>
          <p:spPr>
            <a:xfrm>
              <a:off x="2470491" y="2868856"/>
              <a:ext cx="1938079" cy="1938079"/>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grpSp>
          <p:nvGrpSpPr>
            <p:cNvPr id="58" name="Group 57"/>
            <p:cNvGrpSpPr/>
            <p:nvPr/>
          </p:nvGrpSpPr>
          <p:grpSpPr>
            <a:xfrm>
              <a:off x="2804305" y="3288109"/>
              <a:ext cx="1302817" cy="1058287"/>
              <a:chOff x="2804305" y="3288109"/>
              <a:chExt cx="1302817" cy="1058287"/>
            </a:xfrm>
          </p:grpSpPr>
          <p:grpSp>
            <p:nvGrpSpPr>
              <p:cNvPr id="59" name="Group 58"/>
              <p:cNvGrpSpPr/>
              <p:nvPr/>
            </p:nvGrpSpPr>
            <p:grpSpPr>
              <a:xfrm>
                <a:off x="2804305" y="3288109"/>
                <a:ext cx="1302817" cy="1058287"/>
                <a:chOff x="2788121" y="3304293"/>
                <a:chExt cx="1302817" cy="1058287"/>
              </a:xfrm>
            </p:grpSpPr>
            <p:cxnSp>
              <p:nvCxnSpPr>
                <p:cNvPr id="62" name="Straight Connector 61"/>
                <p:cNvCxnSpPr/>
                <p:nvPr/>
              </p:nvCxnSpPr>
              <p:spPr>
                <a:xfrm>
                  <a:off x="2979306" y="3304293"/>
                  <a:ext cx="0" cy="1058287"/>
                </a:xfrm>
                <a:prstGeom prst="line">
                  <a:avLst/>
                </a:prstGeom>
                <a:ln w="28575">
                  <a:solidFill>
                    <a:schemeClr val="bg1">
                      <a:lumMod val="65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788121" y="4161252"/>
                  <a:ext cx="1302817" cy="0"/>
                </a:xfrm>
                <a:prstGeom prst="line">
                  <a:avLst/>
                </a:prstGeom>
                <a:ln w="28575">
                  <a:solidFill>
                    <a:schemeClr val="bg1">
                      <a:lumMod val="65000"/>
                    </a:schemeClr>
                  </a:solidFill>
                  <a:headEnd type="arrow"/>
                </a:ln>
              </p:spPr>
              <p:style>
                <a:lnRef idx="1">
                  <a:schemeClr val="accent1"/>
                </a:lnRef>
                <a:fillRef idx="0">
                  <a:schemeClr val="accent1"/>
                </a:fillRef>
                <a:effectRef idx="0">
                  <a:schemeClr val="accent1"/>
                </a:effectRef>
                <a:fontRef idx="minor">
                  <a:schemeClr val="tx1"/>
                </a:fontRef>
              </p:style>
            </p:cxnSp>
          </p:grpSp>
          <p:cxnSp>
            <p:nvCxnSpPr>
              <p:cNvPr id="60" name="Straight Connector 59"/>
              <p:cNvCxnSpPr/>
              <p:nvPr/>
            </p:nvCxnSpPr>
            <p:spPr>
              <a:xfrm>
                <a:off x="2864580" y="3503089"/>
                <a:ext cx="995321" cy="758126"/>
              </a:xfrm>
              <a:prstGeom prst="line">
                <a:avLst/>
              </a:prstGeom>
              <a:ln w="28575">
                <a:solidFill>
                  <a:srgbClr val="BE69CE"/>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rot="2204496">
                    <a:off x="3072144" y="3539285"/>
                    <a:ext cx="82945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b="1" i="1">
                              <a:latin typeface="Cambria Math" panose="02040503050406030204" pitchFamily="18" charset="0"/>
                              <a:ea typeface="Cambria Math" panose="02040503050406030204" pitchFamily="18" charset="0"/>
                            </a:rPr>
                            <m:t>𝑾𝒙</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𝑏</m:t>
                          </m:r>
                        </m:oMath>
                      </m:oMathPara>
                    </a14:m>
                    <a:endParaRPr lang="id-ID" sz="1400" dirty="0"/>
                  </a:p>
                </p:txBody>
              </p:sp>
            </mc:Choice>
            <mc:Fallback xmlns="">
              <p:sp>
                <p:nvSpPr>
                  <p:cNvPr id="61" name="Rectangle 60"/>
                  <p:cNvSpPr>
                    <a:spLocks noRot="1" noChangeAspect="1" noMove="1" noResize="1" noEditPoints="1" noAdjustHandles="1" noChangeArrowheads="1" noChangeShapeType="1" noTextEdit="1"/>
                  </p:cNvSpPr>
                  <p:nvPr/>
                </p:nvSpPr>
                <p:spPr>
                  <a:xfrm rot="2204496">
                    <a:off x="3072144" y="3539285"/>
                    <a:ext cx="829458" cy="307777"/>
                  </a:xfrm>
                  <a:prstGeom prst="rect">
                    <a:avLst/>
                  </a:prstGeom>
                  <a:blipFill>
                    <a:blip r:embed="rId11"/>
                    <a:stretch>
                      <a:fillRect/>
                    </a:stretch>
                  </a:blipFill>
                </p:spPr>
                <p:txBody>
                  <a:bodyPr/>
                  <a:lstStyle/>
                  <a:p>
                    <a:r>
                      <a:rPr lang="en-ID">
                        <a:noFill/>
                      </a:rPr>
                      <a:t> </a:t>
                    </a:r>
                  </a:p>
                </p:txBody>
              </p:sp>
            </mc:Fallback>
          </mc:AlternateContent>
        </p:grpSp>
      </p:grpSp>
      <p:grpSp>
        <p:nvGrpSpPr>
          <p:cNvPr id="64" name="Group 63"/>
          <p:cNvGrpSpPr/>
          <p:nvPr/>
        </p:nvGrpSpPr>
        <p:grpSpPr>
          <a:xfrm>
            <a:off x="2135559" y="1671292"/>
            <a:ext cx="778738" cy="707942"/>
            <a:chOff x="726382" y="1639415"/>
            <a:chExt cx="778737" cy="778737"/>
          </a:xfrm>
        </p:grpSpPr>
        <p:sp>
          <p:nvSpPr>
            <p:cNvPr id="65" name="Oval 64"/>
            <p:cNvSpPr/>
            <p:nvPr/>
          </p:nvSpPr>
          <p:spPr>
            <a:xfrm>
              <a:off x="726382" y="1639415"/>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mc:AlternateContent xmlns:mc="http://schemas.openxmlformats.org/markup-compatibility/2006" xmlns:a14="http://schemas.microsoft.com/office/drawing/2010/main">
          <mc:Choice Requires="a14">
            <p:sp>
              <p:nvSpPr>
                <p:cNvPr id="66" name="Rectangle 65"/>
                <p:cNvSpPr/>
                <p:nvPr/>
              </p:nvSpPr>
              <p:spPr>
                <a:xfrm>
                  <a:off x="841763" y="1748262"/>
                  <a:ext cx="565602" cy="507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d-ID"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1</m:t>
                            </m:r>
                          </m:sub>
                        </m:sSub>
                      </m:oMath>
                    </m:oMathPara>
                  </a14:m>
                  <a:endParaRPr lang="id-ID" sz="2400" dirty="0"/>
                </a:p>
              </p:txBody>
            </p:sp>
          </mc:Choice>
          <mc:Fallback xmlns="">
            <p:sp>
              <p:nvSpPr>
                <p:cNvPr id="66" name="Rectangle 65"/>
                <p:cNvSpPr>
                  <a:spLocks noRot="1" noChangeAspect="1" noMove="1" noResize="1" noEditPoints="1" noAdjustHandles="1" noChangeArrowheads="1" noChangeShapeType="1" noTextEdit="1"/>
                </p:cNvSpPr>
                <p:nvPr/>
              </p:nvSpPr>
              <p:spPr>
                <a:xfrm>
                  <a:off x="841763" y="1748262"/>
                  <a:ext cx="565602" cy="507832"/>
                </a:xfrm>
                <a:prstGeom prst="rect">
                  <a:avLst/>
                </a:prstGeom>
                <a:blipFill>
                  <a:blip r:embed="rId12"/>
                  <a:stretch>
                    <a:fillRect b="-3947"/>
                  </a:stretch>
                </a:blipFill>
              </p:spPr>
              <p:txBody>
                <a:bodyPr/>
                <a:lstStyle/>
                <a:p>
                  <a:r>
                    <a:rPr lang="en-ID">
                      <a:noFill/>
                    </a:rPr>
                    <a:t> </a:t>
                  </a:r>
                </a:p>
              </p:txBody>
            </p:sp>
          </mc:Fallback>
        </mc:AlternateContent>
      </p:grpSp>
      <p:grpSp>
        <p:nvGrpSpPr>
          <p:cNvPr id="67" name="Group 66"/>
          <p:cNvGrpSpPr/>
          <p:nvPr/>
        </p:nvGrpSpPr>
        <p:grpSpPr>
          <a:xfrm>
            <a:off x="6416420" y="2855572"/>
            <a:ext cx="1938079" cy="1938079"/>
            <a:chOff x="5117002" y="2868856"/>
            <a:chExt cx="1938079" cy="1938079"/>
          </a:xfrm>
        </p:grpSpPr>
        <p:sp>
          <p:nvSpPr>
            <p:cNvPr id="68" name="Oval 67"/>
            <p:cNvSpPr/>
            <p:nvPr/>
          </p:nvSpPr>
          <p:spPr>
            <a:xfrm>
              <a:off x="5117002" y="2868856"/>
              <a:ext cx="1938079" cy="1938079"/>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grpSp>
          <p:nvGrpSpPr>
            <p:cNvPr id="69" name="Group 68"/>
            <p:cNvGrpSpPr/>
            <p:nvPr/>
          </p:nvGrpSpPr>
          <p:grpSpPr>
            <a:xfrm>
              <a:off x="5299086" y="3288109"/>
              <a:ext cx="1587235" cy="1058287"/>
              <a:chOff x="5299086" y="3288109"/>
              <a:chExt cx="1587235" cy="1058287"/>
            </a:xfrm>
          </p:grpSpPr>
          <p:grpSp>
            <p:nvGrpSpPr>
              <p:cNvPr id="73" name="Group 72"/>
              <p:cNvGrpSpPr/>
              <p:nvPr/>
            </p:nvGrpSpPr>
            <p:grpSpPr>
              <a:xfrm>
                <a:off x="5389295" y="3288109"/>
                <a:ext cx="1497026" cy="1058287"/>
                <a:chOff x="5389296" y="3288109"/>
                <a:chExt cx="1497026" cy="1058287"/>
              </a:xfrm>
            </p:grpSpPr>
            <p:cxnSp>
              <p:nvCxnSpPr>
                <p:cNvPr id="78" name="Straight Connector 77"/>
                <p:cNvCxnSpPr/>
                <p:nvPr/>
              </p:nvCxnSpPr>
              <p:spPr>
                <a:xfrm>
                  <a:off x="6117667" y="3288109"/>
                  <a:ext cx="0" cy="1058287"/>
                </a:xfrm>
                <a:prstGeom prst="line">
                  <a:avLst/>
                </a:prstGeom>
                <a:ln w="28575">
                  <a:solidFill>
                    <a:schemeClr val="bg1">
                      <a:lumMod val="65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5389296" y="4145068"/>
                  <a:ext cx="1497026" cy="0"/>
                </a:xfrm>
                <a:prstGeom prst="line">
                  <a:avLst/>
                </a:prstGeom>
                <a:ln w="28575">
                  <a:solidFill>
                    <a:schemeClr val="bg1">
                      <a:lumMod val="65000"/>
                    </a:schemeClr>
                  </a:solidFill>
                  <a:head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Rectangle 70"/>
                  <p:cNvSpPr/>
                  <p:nvPr/>
                </p:nvSpPr>
                <p:spPr>
                  <a:xfrm>
                    <a:off x="5299086" y="3777880"/>
                    <a:ext cx="3337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sz="1400" i="1">
                              <a:latin typeface="Cambria Math" panose="02040503050406030204" pitchFamily="18" charset="0"/>
                            </a:rPr>
                            <m:t>0</m:t>
                          </m:r>
                        </m:oMath>
                      </m:oMathPara>
                    </a14:m>
                    <a:endParaRPr lang="id-ID" sz="1400" dirty="0"/>
                  </a:p>
                </p:txBody>
              </p:sp>
            </mc:Choice>
            <mc:Fallback xmlns="">
              <p:sp>
                <p:nvSpPr>
                  <p:cNvPr id="71" name="Rectangle 70"/>
                  <p:cNvSpPr>
                    <a:spLocks noRot="1" noChangeAspect="1" noMove="1" noResize="1" noEditPoints="1" noAdjustHandles="1" noChangeArrowheads="1" noChangeShapeType="1" noTextEdit="1"/>
                  </p:cNvSpPr>
                  <p:nvPr/>
                </p:nvSpPr>
                <p:spPr>
                  <a:xfrm>
                    <a:off x="5299086" y="3777880"/>
                    <a:ext cx="333745" cy="307777"/>
                  </a:xfrm>
                  <a:prstGeom prst="rect">
                    <a:avLst/>
                  </a:prstGeom>
                  <a:blipFill>
                    <a:blip r:embed="rId1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6542353" y="3432448"/>
                    <a:ext cx="3337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sz="1400" i="1">
                              <a:latin typeface="Cambria Math" panose="02040503050406030204" pitchFamily="18" charset="0"/>
                            </a:rPr>
                            <m:t>1</m:t>
                          </m:r>
                        </m:oMath>
                      </m:oMathPara>
                    </a14:m>
                    <a:endParaRPr lang="id-ID" sz="1400" dirty="0"/>
                  </a:p>
                </p:txBody>
              </p:sp>
            </mc:Choice>
            <mc:Fallback xmlns="">
              <p:sp>
                <p:nvSpPr>
                  <p:cNvPr id="72" name="Rectangle 71"/>
                  <p:cNvSpPr>
                    <a:spLocks noRot="1" noChangeAspect="1" noMove="1" noResize="1" noEditPoints="1" noAdjustHandles="1" noChangeArrowheads="1" noChangeShapeType="1" noTextEdit="1"/>
                  </p:cNvSpPr>
                  <p:nvPr/>
                </p:nvSpPr>
                <p:spPr>
                  <a:xfrm>
                    <a:off x="6542353" y="3432448"/>
                    <a:ext cx="333745" cy="307777"/>
                  </a:xfrm>
                  <a:prstGeom prst="rect">
                    <a:avLst/>
                  </a:prstGeom>
                  <a:blipFill>
                    <a:blip r:embed="rId14"/>
                    <a:stretch>
                      <a:fillRect/>
                    </a:stretch>
                  </a:blipFill>
                </p:spPr>
                <p:txBody>
                  <a:bodyPr/>
                  <a:lstStyle/>
                  <a:p>
                    <a:r>
                      <a:rPr lang="en-ID">
                        <a:noFill/>
                      </a:rPr>
                      <a:t> </a:t>
                    </a:r>
                  </a:p>
                </p:txBody>
              </p:sp>
            </mc:Fallback>
          </mc:AlternateContent>
        </p:grpSp>
      </p:grpSp>
      <p:cxnSp>
        <p:nvCxnSpPr>
          <p:cNvPr id="8" name="Curved Connector 7"/>
          <p:cNvCxnSpPr/>
          <p:nvPr/>
        </p:nvCxnSpPr>
        <p:spPr>
          <a:xfrm rot="10800000" flipV="1">
            <a:off x="6658492" y="3377853"/>
            <a:ext cx="1300877" cy="757892"/>
          </a:xfrm>
          <a:prstGeom prst="curvedConnector3">
            <a:avLst>
              <a:gd name="adj1" fmla="val 42371"/>
            </a:avLst>
          </a:prstGeom>
          <a:ln w="47625" cmpd="sng">
            <a:solidFill>
              <a:srgbClr val="7030A0">
                <a:alpha val="66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7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par>
                                <p:cTn id="14" presetID="53" presetClass="entr" presetSubtype="16"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Effect transition="in" filter="fade">
                                      <p:cBhvr>
                                        <p:cTn id="18" dur="500"/>
                                        <p:tgtEl>
                                          <p:spTgt spid="27"/>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par>
                                <p:cTn id="24" presetID="53" presetClass="entr" presetSubtype="16" fill="hold" nodeType="withEffect">
                                  <p:stCondLst>
                                    <p:cond delay="75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nodeType="withEffect">
                                  <p:stCondLst>
                                    <p:cond delay="100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22" presetClass="entr" presetSubtype="8" fill="hold" nodeType="withEffect">
                                  <p:stCondLst>
                                    <p:cond delay="25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nodeType="withEffect">
                                  <p:stCondLst>
                                    <p:cond delay="75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p:cTn id="52" dur="500" fill="hold"/>
                                        <p:tgtEl>
                                          <p:spTgt spid="56"/>
                                        </p:tgtEl>
                                        <p:attrNameLst>
                                          <p:attrName>ppt_w</p:attrName>
                                        </p:attrNameLst>
                                      </p:cBhvr>
                                      <p:tavLst>
                                        <p:tav tm="0">
                                          <p:val>
                                            <p:fltVal val="0"/>
                                          </p:val>
                                        </p:tav>
                                        <p:tav tm="100000">
                                          <p:val>
                                            <p:strVal val="#ppt_w"/>
                                          </p:val>
                                        </p:tav>
                                      </p:tavLst>
                                    </p:anim>
                                    <p:anim calcmode="lin" valueType="num">
                                      <p:cBhvr>
                                        <p:cTn id="53" dur="500" fill="hold"/>
                                        <p:tgtEl>
                                          <p:spTgt spid="56"/>
                                        </p:tgtEl>
                                        <p:attrNameLst>
                                          <p:attrName>ppt_h</p:attrName>
                                        </p:attrNameLst>
                                      </p:cBhvr>
                                      <p:tavLst>
                                        <p:tav tm="0">
                                          <p:val>
                                            <p:fltVal val="0"/>
                                          </p:val>
                                        </p:tav>
                                        <p:tav tm="100000">
                                          <p:val>
                                            <p:strVal val="#ppt_h"/>
                                          </p:val>
                                        </p:tav>
                                      </p:tavLst>
                                    </p:anim>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5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heel(1)">
                                      <p:cBhvr>
                                        <p:cTn id="67" dur="2000"/>
                                        <p:tgtEl>
                                          <p:spTgt spid="67"/>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childTnLst>
                          </p:cTn>
                        </p:par>
                        <p:par>
                          <p:cTn id="77" fill="hold">
                            <p:stCondLst>
                              <p:cond delay="500"/>
                            </p:stCondLst>
                            <p:childTnLst>
                              <p:par>
                                <p:cTn id="78" presetID="23" presetClass="entr" presetSubtype="16"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childTnLst>
                                </p:cTn>
                              </p:par>
                              <p:par>
                                <p:cTn id="82" presetID="21" presetClass="entr" presetSubtype="1" fill="hold"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heel(1)">
                                      <p:cBhvr>
                                        <p:cTn id="8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smtClean="0"/>
              <a:t>Neuron</a:t>
            </a:r>
            <a:endParaRPr lang="en-ID"/>
          </a:p>
        </p:txBody>
      </p:sp>
      <p:sp>
        <p:nvSpPr>
          <p:cNvPr id="13"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800"/>
              </a:spcAft>
            </a:pPr>
            <a:endParaRPr lang="id-ID" sz="1867" dirty="0"/>
          </a:p>
        </p:txBody>
      </p:sp>
      <p:pic>
        <p:nvPicPr>
          <p:cNvPr id="81"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93" y="2663803"/>
            <a:ext cx="4547723" cy="1947831"/>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20060" y="2389323"/>
            <a:ext cx="6066785" cy="3345712"/>
          </a:xfrm>
          <a:prstGeom prst="rect">
            <a:avLst/>
          </a:prstGeom>
        </p:spPr>
      </p:pic>
      <p:pic>
        <p:nvPicPr>
          <p:cNvPr id="94" name="Picture 9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630077" y="2506757"/>
            <a:ext cx="5345076" cy="3345712"/>
          </a:xfrm>
          <a:prstGeom prst="rect">
            <a:avLst/>
          </a:prstGeom>
        </p:spPr>
      </p:pic>
    </p:spTree>
    <p:extLst>
      <p:ext uri="{BB962C8B-B14F-4D97-AF65-F5344CB8AC3E}">
        <p14:creationId xmlns:p14="http://schemas.microsoft.com/office/powerpoint/2010/main" val="38315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Neuron</a:t>
            </a:r>
            <a:endParaRPr lang="en-ID"/>
          </a:p>
        </p:txBody>
      </p:sp>
      <p:sp>
        <p:nvSpPr>
          <p:cNvPr id="13" name="Content Placeholder 36"/>
          <p:cNvSpPr txBox="1">
            <a:spLocks/>
          </p:cNvSpPr>
          <p:nvPr/>
        </p:nvSpPr>
        <p:spPr>
          <a:xfrm>
            <a:off x="6153151" y="1408015"/>
            <a:ext cx="4378492" cy="4590243"/>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1800"/>
              </a:spcAft>
            </a:pPr>
            <a:endParaRPr lang="id-ID" sz="1867" dirty="0"/>
          </a:p>
        </p:txBody>
      </p:sp>
      <p:pic>
        <p:nvPicPr>
          <p:cNvPr id="10"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997" y="3098509"/>
            <a:ext cx="3139228" cy="1344559"/>
          </a:xfrm>
          <a:prstGeom prst="rect">
            <a:avLst/>
          </a:prstGeom>
        </p:spPr>
      </p:pic>
      <p:pic>
        <p:nvPicPr>
          <p:cNvPr id="11"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61" y="1825837"/>
            <a:ext cx="3139228" cy="1344559"/>
          </a:xfrm>
          <a:prstGeom prst="rect">
            <a:avLst/>
          </a:prstGeom>
        </p:spPr>
      </p:pic>
      <p:pic>
        <p:nvPicPr>
          <p:cNvPr id="12"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8" y="3628174"/>
            <a:ext cx="3139228" cy="1344559"/>
          </a:xfrm>
          <a:prstGeom prst="rect">
            <a:avLst/>
          </a:prstGeom>
        </p:spPr>
      </p:pic>
      <p:pic>
        <p:nvPicPr>
          <p:cNvPr id="14"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730" y="3089262"/>
            <a:ext cx="3139228" cy="1344559"/>
          </a:xfrm>
          <a:prstGeom prst="rect">
            <a:avLst/>
          </a:prstGeom>
        </p:spPr>
      </p:pic>
      <p:grpSp>
        <p:nvGrpSpPr>
          <p:cNvPr id="15" name="Group 14"/>
          <p:cNvGrpSpPr/>
          <p:nvPr/>
        </p:nvGrpSpPr>
        <p:grpSpPr>
          <a:xfrm>
            <a:off x="8078814" y="2148331"/>
            <a:ext cx="2891999" cy="2528280"/>
            <a:chOff x="2428406" y="1683638"/>
            <a:chExt cx="4152863" cy="3942643"/>
          </a:xfrm>
        </p:grpSpPr>
        <p:sp>
          <p:nvSpPr>
            <p:cNvPr id="16" name="Rectangle 15"/>
            <p:cNvSpPr/>
            <p:nvPr/>
          </p:nvSpPr>
          <p:spPr>
            <a:xfrm>
              <a:off x="4917430" y="4315823"/>
              <a:ext cx="351836" cy="309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Oval 16"/>
            <p:cNvSpPr/>
            <p:nvPr/>
          </p:nvSpPr>
          <p:spPr>
            <a:xfrm>
              <a:off x="2428406" y="3990235"/>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cxnSp>
          <p:nvCxnSpPr>
            <p:cNvPr id="18" name="Straight Arrow Connector 17"/>
            <p:cNvCxnSpPr/>
            <p:nvPr/>
          </p:nvCxnSpPr>
          <p:spPr>
            <a:xfrm>
              <a:off x="3126669" y="2749998"/>
              <a:ext cx="1092498" cy="743288"/>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993242" y="2229100"/>
              <a:ext cx="1225924" cy="179910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428407" y="2194729"/>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21" name="Oval 20"/>
            <p:cNvSpPr/>
            <p:nvPr/>
          </p:nvSpPr>
          <p:spPr>
            <a:xfrm>
              <a:off x="4219166" y="4847544"/>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22" name="Oval 21"/>
            <p:cNvSpPr/>
            <p:nvPr/>
          </p:nvSpPr>
          <p:spPr>
            <a:xfrm>
              <a:off x="4219167" y="3249463"/>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23" name="Oval 22"/>
            <p:cNvSpPr/>
            <p:nvPr/>
          </p:nvSpPr>
          <p:spPr>
            <a:xfrm>
              <a:off x="4219166" y="1683638"/>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sp>
          <p:nvSpPr>
            <p:cNvPr id="24" name="Oval 23"/>
            <p:cNvSpPr/>
            <p:nvPr/>
          </p:nvSpPr>
          <p:spPr>
            <a:xfrm>
              <a:off x="5802532" y="3249463"/>
              <a:ext cx="778737" cy="778737"/>
            </a:xfrm>
            <a:prstGeom prst="ellipse">
              <a:avLst/>
            </a:prstGeom>
            <a:solidFill>
              <a:schemeClr val="bg1"/>
            </a:solidFill>
            <a:ln w="76200">
              <a:solidFill>
                <a:srgbClr val="BE69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50000"/>
                  </a:schemeClr>
                </a:solidFill>
                <a:latin typeface="Product Sans" panose="020B0403030502040203" pitchFamily="34" charset="0"/>
              </a:endParaRPr>
            </a:p>
          </p:txBody>
        </p:sp>
        <p:cxnSp>
          <p:nvCxnSpPr>
            <p:cNvPr id="25" name="Straight Arrow Connector 24"/>
            <p:cNvCxnSpPr>
              <a:stCxn id="20" idx="6"/>
              <a:endCxn id="23" idx="2"/>
            </p:cNvCxnSpPr>
            <p:nvPr/>
          </p:nvCxnSpPr>
          <p:spPr>
            <a:xfrm flipV="1">
              <a:off x="3207144" y="2073007"/>
              <a:ext cx="1012022" cy="511091"/>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033214" y="2889445"/>
              <a:ext cx="1185952" cy="215025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207143" y="3767704"/>
              <a:ext cx="1012023" cy="462595"/>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1" idx="2"/>
            </p:cNvCxnSpPr>
            <p:nvPr/>
          </p:nvCxnSpPr>
          <p:spPr>
            <a:xfrm>
              <a:off x="3171522" y="4525150"/>
              <a:ext cx="1047644" cy="711763"/>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7"/>
              <a:endCxn id="24" idx="3"/>
            </p:cNvCxnSpPr>
            <p:nvPr/>
          </p:nvCxnSpPr>
          <p:spPr>
            <a:xfrm flipV="1">
              <a:off x="4883860" y="3914157"/>
              <a:ext cx="1032715" cy="104743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6"/>
              <a:endCxn id="24" idx="2"/>
            </p:cNvCxnSpPr>
            <p:nvPr/>
          </p:nvCxnSpPr>
          <p:spPr>
            <a:xfrm>
              <a:off x="4997904" y="3638832"/>
              <a:ext cx="804628" cy="0"/>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5"/>
              <a:endCxn id="24" idx="1"/>
            </p:cNvCxnSpPr>
            <p:nvPr/>
          </p:nvCxnSpPr>
          <p:spPr>
            <a:xfrm>
              <a:off x="4883860" y="2348332"/>
              <a:ext cx="1032715" cy="1015174"/>
            </a:xfrm>
            <a:prstGeom prst="straightConnector1">
              <a:avLst/>
            </a:prstGeom>
            <a:ln w="76200">
              <a:solidFill>
                <a:srgbClr val="BE69CE"/>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685570" y="5233341"/>
            <a:ext cx="1227364" cy="307777"/>
          </a:xfrm>
          <a:prstGeom prst="rect">
            <a:avLst/>
          </a:prstGeom>
          <a:noFill/>
        </p:spPr>
        <p:txBody>
          <a:bodyPr wrap="square" rtlCol="0">
            <a:spAutoFit/>
          </a:bodyPr>
          <a:lstStyle/>
          <a:p>
            <a:pPr algn="ctr"/>
            <a:r>
              <a:rPr lang="id-ID" sz="1400" dirty="0"/>
              <a:t>Input Layer</a:t>
            </a:r>
          </a:p>
        </p:txBody>
      </p:sp>
      <p:sp>
        <p:nvSpPr>
          <p:cNvPr id="33" name="TextBox 32"/>
          <p:cNvSpPr txBox="1"/>
          <p:nvPr/>
        </p:nvSpPr>
        <p:spPr>
          <a:xfrm>
            <a:off x="9089769" y="5167263"/>
            <a:ext cx="1227364" cy="523220"/>
          </a:xfrm>
          <a:prstGeom prst="rect">
            <a:avLst/>
          </a:prstGeom>
          <a:noFill/>
        </p:spPr>
        <p:txBody>
          <a:bodyPr wrap="square" rtlCol="0">
            <a:spAutoFit/>
          </a:bodyPr>
          <a:lstStyle/>
          <a:p>
            <a:pPr algn="ctr"/>
            <a:r>
              <a:rPr lang="id-ID" sz="1400" dirty="0"/>
              <a:t>Hidden Layer</a:t>
            </a:r>
          </a:p>
        </p:txBody>
      </p:sp>
      <p:sp>
        <p:nvSpPr>
          <p:cNvPr id="34" name="TextBox 33"/>
          <p:cNvSpPr txBox="1"/>
          <p:nvPr/>
        </p:nvSpPr>
        <p:spPr>
          <a:xfrm>
            <a:off x="10507929" y="5119244"/>
            <a:ext cx="1227364" cy="307777"/>
          </a:xfrm>
          <a:prstGeom prst="rect">
            <a:avLst/>
          </a:prstGeom>
          <a:noFill/>
        </p:spPr>
        <p:txBody>
          <a:bodyPr wrap="square" rtlCol="0">
            <a:spAutoFit/>
          </a:bodyPr>
          <a:lstStyle/>
          <a:p>
            <a:pPr algn="ctr"/>
            <a:r>
              <a:rPr lang="id-ID" sz="1400" dirty="0"/>
              <a:t>Output Layer</a:t>
            </a:r>
          </a:p>
        </p:txBody>
      </p:sp>
    </p:spTree>
    <p:extLst>
      <p:ext uri="{BB962C8B-B14F-4D97-AF65-F5344CB8AC3E}">
        <p14:creationId xmlns:p14="http://schemas.microsoft.com/office/powerpoint/2010/main" val="57327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smtClean="0"/>
              <a:t>Pertemuan </a:t>
            </a:r>
            <a:r>
              <a:rPr lang="en-ID" sz="2800" smtClean="0"/>
              <a:t>10</a:t>
            </a:r>
            <a:endParaRPr lang="id-ID" sz="2800" dirty="0"/>
          </a:p>
        </p:txBody>
      </p:sp>
      <p:sp>
        <p:nvSpPr>
          <p:cNvPr id="6" name="Subtitle 4"/>
          <p:cNvSpPr>
            <a:spLocks noGrp="1"/>
          </p:cNvSpPr>
          <p:nvPr>
            <p:ph type="title"/>
          </p:nvPr>
        </p:nvSpPr>
        <p:spPr/>
        <p:txBody>
          <a:bodyPr/>
          <a:lstStyle/>
          <a:p>
            <a:r>
              <a:rPr lang="en-ID" sz="6000" smtClean="0">
                <a:solidFill>
                  <a:schemeClr val="tx1"/>
                </a:solidFill>
                <a:latin typeface="Bahnschrift Condensed" panose="020B0502040204020203" pitchFamily="34" charset="0"/>
              </a:rPr>
              <a:t>ARTIFICIAL NEURAL NETWORK (ANN)</a:t>
            </a:r>
            <a:endParaRPr lang="id-ID" sz="4800" b="1" dirty="0">
              <a:solidFill>
                <a:schemeClr val="tx1"/>
              </a:solidFill>
              <a:latin typeface="Bahnschrift Condensed" panose="020B0502040204020203" pitchFamily="34" charset="0"/>
            </a:endParaRPr>
          </a:p>
        </p:txBody>
      </p:sp>
    </p:spTree>
    <p:extLst>
      <p:ext uri="{BB962C8B-B14F-4D97-AF65-F5344CB8AC3E}">
        <p14:creationId xmlns:p14="http://schemas.microsoft.com/office/powerpoint/2010/main" val="1297706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4" name="Title 3"/>
          <p:cNvSpPr>
            <a:spLocks noGrp="1"/>
          </p:cNvSpPr>
          <p:nvPr>
            <p:ph type="title"/>
          </p:nvPr>
        </p:nvSpPr>
        <p:spPr/>
        <p:txBody>
          <a:bodyPr/>
          <a:lstStyle/>
          <a:p>
            <a:r>
              <a:rPr lang="en-ID"/>
              <a:t>Arsitektur Single-layer </a:t>
            </a:r>
            <a:r>
              <a:rPr lang="en-ID" smtClean="0"/>
              <a:t>Perceptron</a:t>
            </a:r>
            <a:endParaRPr lang="en-ID"/>
          </a:p>
        </p:txBody>
      </p:sp>
      <mc:AlternateContent xmlns:mc="http://schemas.openxmlformats.org/markup-compatibility/2006" xmlns:a14="http://schemas.microsoft.com/office/drawing/2010/main">
        <mc:Choice Requires="a14">
          <p:sp>
            <p:nvSpPr>
              <p:cNvPr id="144" name="Google Shape;144;p5"/>
              <p:cNvSpPr txBox="1"/>
              <p:nvPr/>
            </p:nvSpPr>
            <p:spPr>
              <a:xfrm>
                <a:off x="170333" y="2405373"/>
                <a:ext cx="9050507" cy="1931001"/>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a:solidFill>
                      <a:srgbClr val="0F3570"/>
                    </a:solidFill>
                    <a:latin typeface="Overlock"/>
                  </a:rPr>
                  <a:t>Unit </a:t>
                </a:r>
                <a:r>
                  <a:rPr lang="en-US" sz="2400" dirty="0" err="1">
                    <a:solidFill>
                      <a:srgbClr val="0F3570"/>
                    </a:solidFill>
                    <a:latin typeface="Overlock"/>
                  </a:rPr>
                  <a:t>pemrosesan</a:t>
                </a:r>
                <a:r>
                  <a:rPr lang="en-US" sz="2400" dirty="0">
                    <a:solidFill>
                      <a:srgbClr val="0F3570"/>
                    </a:solidFill>
                    <a:latin typeface="Overlock"/>
                  </a:rPr>
                  <a:t> </a:t>
                </a:r>
                <a:r>
                  <a:rPr lang="en-US" sz="2400" dirty="0" err="1">
                    <a:solidFill>
                      <a:srgbClr val="0F3570"/>
                    </a:solidFill>
                    <a:latin typeface="Overlock"/>
                  </a:rPr>
                  <a:t>informasi</a:t>
                </a:r>
                <a:r>
                  <a:rPr lang="en-US" sz="2400" dirty="0">
                    <a:solidFill>
                      <a:srgbClr val="0F3570"/>
                    </a:solidFill>
                    <a:latin typeface="Overlock"/>
                  </a:rPr>
                  <a:t> pada ANN </a:t>
                </a:r>
                <a:r>
                  <a:rPr lang="en-US" sz="2400" dirty="0" err="1">
                    <a:solidFill>
                      <a:srgbClr val="0F3570"/>
                    </a:solidFill>
                    <a:latin typeface="Overlock"/>
                  </a:rPr>
                  <a:t>sebagai</a:t>
                </a:r>
                <a:r>
                  <a:rPr lang="en-US" sz="2400" dirty="0">
                    <a:solidFill>
                      <a:srgbClr val="0F3570"/>
                    </a:solidFill>
                    <a:latin typeface="Overlock"/>
                  </a:rPr>
                  <a:t> </a:t>
                </a:r>
                <a:r>
                  <a:rPr lang="en-US" sz="2400" dirty="0" err="1">
                    <a:solidFill>
                      <a:srgbClr val="0F3570"/>
                    </a:solidFill>
                    <a:latin typeface="Overlock"/>
                  </a:rPr>
                  <a:t>berikut</a:t>
                </a:r>
                <a:r>
                  <a:rPr lang="en-US" sz="2400" dirty="0">
                    <a:solidFill>
                      <a:srgbClr val="0F3570"/>
                    </a:solidFill>
                    <a:latin typeface="Overlock"/>
                  </a:rPr>
                  <a:t>: </a:t>
                </a:r>
                <a:endParaRPr lang="en-US" sz="2400" dirty="0">
                  <a:solidFill>
                    <a:srgbClr val="0F3570"/>
                  </a:solidFill>
                  <a:latin typeface="Overlock"/>
                  <a:sym typeface="Overlock"/>
                </a:endParaRPr>
              </a:p>
              <a:p>
                <a:pPr marL="609585" indent="-457189">
                  <a:lnSpc>
                    <a:spcPct val="95000"/>
                  </a:lnSpc>
                  <a:buClr>
                    <a:schemeClr val="dk2"/>
                  </a:buClr>
                  <a:buSzPts val="1800"/>
                  <a:buFont typeface="Arial"/>
                  <a:buChar char="●"/>
                </a:pPr>
                <a:r>
                  <a:rPr lang="en-US" sz="2133" dirty="0">
                    <a:solidFill>
                      <a:srgbClr val="0F3570"/>
                    </a:solidFill>
                    <a:latin typeface="Overlock"/>
                    <a:sym typeface="Overlock"/>
                  </a:rPr>
                  <a:t>Satu set link </a:t>
                </a:r>
                <a:r>
                  <a:rPr lang="en-US" sz="2133" dirty="0" err="1">
                    <a:solidFill>
                      <a:srgbClr val="0F3570"/>
                    </a:solidFill>
                    <a:latin typeface="Overlock"/>
                    <a:sym typeface="Overlock"/>
                  </a:rPr>
                  <a:t>berupa</a:t>
                </a:r>
                <a:r>
                  <a:rPr lang="en-US" sz="2133" dirty="0">
                    <a:solidFill>
                      <a:srgbClr val="0F3570"/>
                    </a:solidFill>
                    <a:latin typeface="Overlock"/>
                    <a:sym typeface="Overlock"/>
                  </a:rPr>
                  <a:t> neuron dan </a:t>
                </a:r>
                <a:r>
                  <a:rPr lang="en-US" sz="2133" dirty="0" err="1">
                    <a:solidFill>
                      <a:srgbClr val="0F3570"/>
                    </a:solidFill>
                    <a:latin typeface="Overlock"/>
                    <a:sym typeface="Overlock"/>
                  </a:rPr>
                  <a:t>bobot</a:t>
                </a:r>
                <a:r>
                  <a:rPr lang="en-US" sz="2133" dirty="0">
                    <a:solidFill>
                      <a:srgbClr val="0F3570"/>
                    </a:solidFill>
                    <a:latin typeface="Overlock"/>
                    <a:sym typeface="Overlock"/>
                  </a:rPr>
                  <a:t>  </a:t>
                </a:r>
                <a:r>
                  <a:rPr lang="en-US" sz="2133" i="1" dirty="0">
                    <a:solidFill>
                      <a:srgbClr val="0F3570"/>
                    </a:solidFill>
                    <a:latin typeface="Overlock"/>
                    <a:sym typeface="Overlock"/>
                  </a:rPr>
                  <a:t>w</a:t>
                </a:r>
              </a:p>
              <a:p>
                <a:pPr marL="609585" indent="-457189">
                  <a:lnSpc>
                    <a:spcPct val="95000"/>
                  </a:lnSpc>
                  <a:buClr>
                    <a:schemeClr val="dk2"/>
                  </a:buClr>
                  <a:buSzPts val="1800"/>
                  <a:buFont typeface="Arial"/>
                  <a:buChar char="●"/>
                </a:pPr>
                <a:r>
                  <a:rPr lang="en-US" sz="2133" dirty="0" err="1">
                    <a:solidFill>
                      <a:srgbClr val="0F3570"/>
                    </a:solidFill>
                    <a:latin typeface="Overlock"/>
                    <a:sym typeface="Overlock"/>
                  </a:rPr>
                  <a:t>Fungsi</a:t>
                </a:r>
                <a:r>
                  <a:rPr lang="en-US" sz="2133" dirty="0">
                    <a:solidFill>
                      <a:srgbClr val="0F3570"/>
                    </a:solidFill>
                    <a:latin typeface="Overlock"/>
                    <a:sym typeface="Overlock"/>
                  </a:rPr>
                  <a:t> </a:t>
                </a:r>
                <a:r>
                  <a:rPr lang="en-US" sz="2133" dirty="0" err="1">
                    <a:solidFill>
                      <a:srgbClr val="0F3570"/>
                    </a:solidFill>
                    <a:latin typeface="Overlock"/>
                    <a:sym typeface="Overlock"/>
                  </a:rPr>
                  <a:t>penambah</a:t>
                </a:r>
                <a:r>
                  <a:rPr lang="en-US" sz="2133" dirty="0">
                    <a:solidFill>
                      <a:srgbClr val="0F3570"/>
                    </a:solidFill>
                    <a:latin typeface="Overlock"/>
                    <a:sym typeface="Overlock"/>
                  </a:rPr>
                  <a:t> (</a:t>
                </a:r>
                <a:r>
                  <a:rPr lang="en-US" sz="2133" dirty="0" err="1">
                    <a:solidFill>
                      <a:srgbClr val="0F3570"/>
                    </a:solidFill>
                    <a:latin typeface="Overlock"/>
                    <a:sym typeface="Overlock"/>
                  </a:rPr>
                  <a:t>penggabung</a:t>
                </a:r>
                <a:r>
                  <a:rPr lang="en-US" sz="2133" dirty="0">
                    <a:solidFill>
                      <a:srgbClr val="0F3570"/>
                    </a:solidFill>
                    <a:latin typeface="Overlock"/>
                    <a:sym typeface="Overlock"/>
                  </a:rPr>
                  <a:t> linear) </a:t>
                </a:r>
                <a:r>
                  <a:rPr lang="en-US" sz="2133" dirty="0" err="1">
                    <a:solidFill>
                      <a:srgbClr val="0F3570"/>
                    </a:solidFill>
                    <a:latin typeface="Overlock"/>
                    <a:sym typeface="Overlock"/>
                  </a:rPr>
                  <a:t>untuk</a:t>
                </a:r>
                <a:r>
                  <a:rPr lang="en-US" sz="2133" dirty="0">
                    <a:solidFill>
                      <a:srgbClr val="0F3570"/>
                    </a:solidFill>
                    <a:latin typeface="Overlock"/>
                    <a:sym typeface="Overlock"/>
                  </a:rPr>
                  <a:t> </a:t>
                </a:r>
                <a:r>
                  <a:rPr lang="en-US" sz="2133" dirty="0" err="1">
                    <a:solidFill>
                      <a:srgbClr val="0F3570"/>
                    </a:solidFill>
                    <a:latin typeface="Overlock"/>
                    <a:sym typeface="Overlock"/>
                  </a:rPr>
                  <a:t>mengitung</a:t>
                </a:r>
                <a:r>
                  <a:rPr lang="en-US" sz="2133" dirty="0">
                    <a:solidFill>
                      <a:srgbClr val="0F3570"/>
                    </a:solidFill>
                    <a:latin typeface="Overlock"/>
                    <a:sym typeface="Overlock"/>
                  </a:rPr>
                  <a:t> </a:t>
                </a:r>
                <a:r>
                  <a:rPr lang="en-US" sz="2133" dirty="0" err="1">
                    <a:solidFill>
                      <a:srgbClr val="0F3570"/>
                    </a:solidFill>
                    <a:latin typeface="Overlock"/>
                    <a:sym typeface="Overlock"/>
                  </a:rPr>
                  <a:t>jumlah</a:t>
                </a:r>
                <a:r>
                  <a:rPr lang="en-US" sz="2133" dirty="0">
                    <a:solidFill>
                      <a:srgbClr val="0F3570"/>
                    </a:solidFill>
                    <a:latin typeface="Overlock"/>
                    <a:sym typeface="Overlock"/>
                  </a:rPr>
                  <a:t> </a:t>
                </a:r>
                <a:r>
                  <a:rPr lang="en-US" sz="2133" dirty="0" err="1">
                    <a:solidFill>
                      <a:srgbClr val="0F3570"/>
                    </a:solidFill>
                    <a:latin typeface="Overlock"/>
                    <a:sym typeface="Overlock"/>
                  </a:rPr>
                  <a:t>perkalian</a:t>
                </a:r>
                <a:r>
                  <a:rPr lang="en-US" sz="2133" dirty="0">
                    <a:solidFill>
                      <a:srgbClr val="0F3570"/>
                    </a:solidFill>
                    <a:latin typeface="Overlock"/>
                    <a:sym typeface="Overlock"/>
                  </a:rPr>
                  <a:t> </a:t>
                </a:r>
                <a:r>
                  <a:rPr lang="en-US" sz="2133" dirty="0" err="1">
                    <a:solidFill>
                      <a:srgbClr val="0F3570"/>
                    </a:solidFill>
                    <a:latin typeface="Overlock"/>
                    <a:sym typeface="Overlock"/>
                  </a:rPr>
                  <a:t>bobot</a:t>
                </a:r>
                <a:r>
                  <a:rPr lang="en-US" sz="2133" dirty="0">
                    <a:solidFill>
                      <a:srgbClr val="0F3570"/>
                    </a:solidFill>
                    <a:latin typeface="Overlock"/>
                    <a:sym typeface="Overlock"/>
                  </a:rPr>
                  <a:t> </a:t>
                </a:r>
                <a:r>
                  <a:rPr lang="en-US" sz="2133" dirty="0" err="1">
                    <a:solidFill>
                      <a:srgbClr val="0F3570"/>
                    </a:solidFill>
                    <a:latin typeface="Overlock"/>
                    <a:sym typeface="Overlock"/>
                  </a:rPr>
                  <a:t>terhadap</a:t>
                </a:r>
                <a:r>
                  <a:rPr lang="en-US" sz="2133" dirty="0">
                    <a:solidFill>
                      <a:srgbClr val="0F3570"/>
                    </a:solidFill>
                    <a:latin typeface="Overlock"/>
                    <a:sym typeface="Overlock"/>
                  </a:rPr>
                  <a:t> input </a:t>
                </a:r>
                <a:r>
                  <a:rPr lang="en-US" sz="2133" i="1" dirty="0">
                    <a:solidFill>
                      <a:srgbClr val="0F3570"/>
                    </a:solidFill>
                    <a:latin typeface="Overlock"/>
                    <a:sym typeface="Overlock"/>
                  </a:rPr>
                  <a:t>X</a:t>
                </a:r>
              </a:p>
              <a:p>
                <a:pPr marL="609585" indent="-457189">
                  <a:lnSpc>
                    <a:spcPct val="95000"/>
                  </a:lnSpc>
                  <a:buClr>
                    <a:schemeClr val="dk2"/>
                  </a:buClr>
                  <a:buSzPts val="1800"/>
                  <a:buFont typeface="Arial"/>
                  <a:buChar char="●"/>
                </a:pPr>
                <a:r>
                  <a:rPr lang="en-US" sz="2133" dirty="0" err="1">
                    <a:solidFill>
                      <a:srgbClr val="0F3570"/>
                    </a:solidFill>
                    <a:latin typeface="Overlock"/>
                    <a:sym typeface="Overlock"/>
                  </a:rPr>
                  <a:t>Fungsi</a:t>
                </a:r>
                <a:r>
                  <a:rPr lang="en-US" sz="2133" dirty="0">
                    <a:solidFill>
                      <a:srgbClr val="0F3570"/>
                    </a:solidFill>
                    <a:latin typeface="Overlock"/>
                    <a:sym typeface="Overlock"/>
                  </a:rPr>
                  <a:t> </a:t>
                </a:r>
                <a:r>
                  <a:rPr lang="en-US" sz="2133" dirty="0" err="1">
                    <a:solidFill>
                      <a:srgbClr val="0F3570"/>
                    </a:solidFill>
                    <a:latin typeface="Overlock"/>
                    <a:sym typeface="Overlock"/>
                  </a:rPr>
                  <a:t>aktivasi</a:t>
                </a:r>
                <a:r>
                  <a:rPr lang="en-US" sz="2133" dirty="0">
                    <a:solidFill>
                      <a:srgbClr val="0F3570"/>
                    </a:solidFill>
                    <a:latin typeface="Overlock"/>
                    <a:sym typeface="Overlock"/>
                  </a:rPr>
                  <a:t> </a:t>
                </a:r>
                <a14:m>
                  <m:oMath xmlns:m="http://schemas.openxmlformats.org/officeDocument/2006/math">
                    <m:r>
                      <a:rPr lang="en-US" sz="2133" i="1">
                        <a:solidFill>
                          <a:srgbClr val="0F3570"/>
                        </a:solidFill>
                        <a:latin typeface="Cambria Math" panose="02040503050406030204" pitchFamily="18" charset="0"/>
                      </a:rPr>
                      <m:t>𝑎</m:t>
                    </m:r>
                    <m:r>
                      <a:rPr lang="en-US" sz="2133" i="1">
                        <a:solidFill>
                          <a:srgbClr val="0F3570"/>
                        </a:solidFill>
                        <a:latin typeface="Cambria Math" panose="02040503050406030204" pitchFamily="18" charset="0"/>
                      </a:rPr>
                      <m:t>(∙)</m:t>
                    </m:r>
                  </m:oMath>
                </a14:m>
                <a:endParaRPr lang="en-US" sz="2133" i="1" dirty="0">
                  <a:solidFill>
                    <a:srgbClr val="0F3570"/>
                  </a:solidFill>
                  <a:latin typeface="Overlock"/>
                  <a:sym typeface="Overlock"/>
                </a:endParaRPr>
              </a:p>
            </p:txBody>
          </p:sp>
        </mc:Choice>
        <mc:Fallback xmlns="">
          <p:sp>
            <p:nvSpPr>
              <p:cNvPr id="144" name="Google Shape;144;p5"/>
              <p:cNvSpPr txBox="1">
                <a:spLocks noRot="1" noChangeAspect="1" noMove="1" noResize="1" noEditPoints="1" noAdjustHandles="1" noChangeArrowheads="1" noChangeShapeType="1" noTextEdit="1"/>
              </p:cNvSpPr>
              <p:nvPr/>
            </p:nvSpPr>
            <p:spPr>
              <a:xfrm>
                <a:off x="170333" y="2405373"/>
                <a:ext cx="9050507" cy="1931001"/>
              </a:xfrm>
              <a:prstGeom prst="rect">
                <a:avLst/>
              </a:prstGeom>
              <a:blipFill>
                <a:blip r:embed="rId3"/>
                <a:stretch>
                  <a:fillRect l="-539" b="-1899"/>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33E3989-F3D2-472E-888F-368473392381}"/>
                  </a:ext>
                </a:extLst>
              </p:cNvPr>
              <p:cNvSpPr txBox="1"/>
              <p:nvPr/>
            </p:nvSpPr>
            <p:spPr>
              <a:xfrm>
                <a:off x="8232920" y="4156985"/>
                <a:ext cx="3268277"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133" i="1">
                          <a:latin typeface="Cambria Math" panose="02040503050406030204" pitchFamily="18" charset="0"/>
                        </a:rPr>
                        <m:t>𝑓</m:t>
                      </m:r>
                      <m:r>
                        <a:rPr lang="en-US" sz="2133">
                          <a:latin typeface="Cambria Math" panose="02040503050406030204" pitchFamily="18" charset="0"/>
                        </a:rPr>
                        <m:t>=</m:t>
                      </m:r>
                      <m:nary>
                        <m:naryPr>
                          <m:chr m:val="∑"/>
                          <m:limLoc m:val="subSup"/>
                          <m:ctrlPr>
                            <a:rPr lang="en-ID" sz="2133" i="1">
                              <a:latin typeface="Cambria Math" panose="02040503050406030204" pitchFamily="18" charset="0"/>
                            </a:rPr>
                          </m:ctrlPr>
                        </m:naryPr>
                        <m:sub>
                          <m:r>
                            <a:rPr lang="en-ID" sz="2133" i="1">
                              <a:latin typeface="Cambria Math" panose="02040503050406030204" pitchFamily="18" charset="0"/>
                            </a:rPr>
                            <m:t>𝑖</m:t>
                          </m:r>
                          <m:r>
                            <a:rPr lang="en-ID" sz="2133">
                              <a:latin typeface="Cambria Math" panose="02040503050406030204" pitchFamily="18" charset="0"/>
                            </a:rPr>
                            <m:t>=1</m:t>
                          </m:r>
                        </m:sub>
                        <m:sup>
                          <m:r>
                            <a:rPr lang="en-ID" sz="2133" i="1">
                              <a:latin typeface="Cambria Math" panose="02040503050406030204" pitchFamily="18" charset="0"/>
                            </a:rPr>
                            <m:t>𝑚</m:t>
                          </m:r>
                        </m:sup>
                        <m:e>
                          <m:sSub>
                            <m:sSubPr>
                              <m:ctrlPr>
                                <a:rPr lang="en-ID" sz="2133" i="1">
                                  <a:solidFill>
                                    <a:srgbClr val="836967"/>
                                  </a:solidFill>
                                  <a:latin typeface="Cambria Math" panose="02040503050406030204" pitchFamily="18" charset="0"/>
                                </a:rPr>
                              </m:ctrlPr>
                            </m:sSubPr>
                            <m:e>
                              <m:r>
                                <a:rPr lang="en-ID" sz="2133" i="1">
                                  <a:latin typeface="Cambria Math" panose="02040503050406030204" pitchFamily="18" charset="0"/>
                                </a:rPr>
                                <m:t>𝑤</m:t>
                              </m:r>
                            </m:e>
                            <m:sub>
                              <m:r>
                                <a:rPr lang="en-ID" sz="2133" i="1">
                                  <a:latin typeface="Cambria Math" panose="02040503050406030204" pitchFamily="18" charset="0"/>
                                </a:rPr>
                                <m:t>𝑖</m:t>
                              </m:r>
                            </m:sub>
                          </m:sSub>
                          <m:sSub>
                            <m:sSubPr>
                              <m:ctrlPr>
                                <a:rPr lang="en-ID" sz="2133" i="1">
                                  <a:solidFill>
                                    <a:srgbClr val="836967"/>
                                  </a:solidFill>
                                  <a:latin typeface="Cambria Math" panose="02040503050406030204" pitchFamily="18" charset="0"/>
                                </a:rPr>
                              </m:ctrlPr>
                            </m:sSubPr>
                            <m:e>
                              <m:r>
                                <a:rPr lang="en-ID" sz="2133" i="1">
                                  <a:latin typeface="Cambria Math" panose="02040503050406030204" pitchFamily="18" charset="0"/>
                                </a:rPr>
                                <m:t>𝑥</m:t>
                              </m:r>
                            </m:e>
                            <m:sub>
                              <m:r>
                                <a:rPr lang="en-ID" sz="2133" i="1">
                                  <a:latin typeface="Cambria Math" panose="02040503050406030204" pitchFamily="18" charset="0"/>
                                </a:rPr>
                                <m:t>𝑖</m:t>
                              </m:r>
                            </m:sub>
                          </m:sSub>
                        </m:e>
                      </m:nary>
                      <m:r>
                        <a:rPr lang="en-ID" sz="2133">
                          <a:latin typeface="Cambria Math" panose="02040503050406030204" pitchFamily="18" charset="0"/>
                        </a:rPr>
                        <m:t>+</m:t>
                      </m:r>
                      <m:r>
                        <a:rPr lang="en-ID" sz="2133" i="1">
                          <a:latin typeface="Cambria Math" panose="02040503050406030204" pitchFamily="18" charset="0"/>
                        </a:rPr>
                        <m:t>𝑏</m:t>
                      </m:r>
                    </m:oMath>
                  </m:oMathPara>
                </a14:m>
                <a:endParaRPr lang="en-ID" sz="2133" dirty="0"/>
              </a:p>
            </p:txBody>
          </p:sp>
        </mc:Choice>
        <mc:Fallback xmlns="">
          <p:sp>
            <p:nvSpPr>
              <p:cNvPr id="41" name="TextBox 40">
                <a:extLst>
                  <a:ext uri="{FF2B5EF4-FFF2-40B4-BE49-F238E27FC236}">
                    <a16:creationId xmlns:a16="http://schemas.microsoft.com/office/drawing/2014/main" id="{533E3989-F3D2-472E-888F-368473392381}"/>
                  </a:ext>
                </a:extLst>
              </p:cNvPr>
              <p:cNvSpPr txBox="1">
                <a:spLocks noRot="1" noChangeAspect="1" noMove="1" noResize="1" noEditPoints="1" noAdjustHandles="1" noChangeArrowheads="1" noChangeShapeType="1" noTextEdit="1"/>
              </p:cNvSpPr>
              <p:nvPr/>
            </p:nvSpPr>
            <p:spPr>
              <a:xfrm>
                <a:off x="8232920" y="4156985"/>
                <a:ext cx="3268277" cy="737189"/>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6E562D5-AB4C-4B43-A3BA-BDAA39CE82D8}"/>
                  </a:ext>
                </a:extLst>
              </p:cNvPr>
              <p:cNvSpPr txBox="1"/>
              <p:nvPr/>
            </p:nvSpPr>
            <p:spPr>
              <a:xfrm>
                <a:off x="8040326" y="4913219"/>
                <a:ext cx="3383837" cy="420564"/>
              </a:xfrm>
              <a:prstGeom prst="rect">
                <a:avLst/>
              </a:prstGeom>
              <a:noFill/>
            </p:spPr>
            <p:txBody>
              <a:bodyPr wrap="square">
                <a:spAutoFit/>
              </a:bodyPr>
              <a:lstStyle/>
              <a:p>
                <a:pPr marL="609585" lvl="1" algn="ctr"/>
                <a14:m>
                  <m:oMathPara xmlns:m="http://schemas.openxmlformats.org/officeDocument/2006/math">
                    <m:oMathParaPr>
                      <m:jc m:val="left"/>
                    </m:oMathParaPr>
                    <m:oMath xmlns:m="http://schemas.openxmlformats.org/officeDocument/2006/math">
                      <m:r>
                        <a:rPr lang="en-US" sz="2133" i="1">
                          <a:latin typeface="Cambria Math" panose="02040503050406030204" pitchFamily="18" charset="0"/>
                        </a:rPr>
                        <m:t>𝑦</m:t>
                      </m:r>
                      <m:r>
                        <a:rPr lang="en-US" sz="2133" i="1">
                          <a:latin typeface="Cambria Math" panose="02040503050406030204" pitchFamily="18" charset="0"/>
                        </a:rPr>
                        <m:t>=</m:t>
                      </m:r>
                      <m:r>
                        <a:rPr lang="en-US" sz="2133" i="1">
                          <a:latin typeface="Cambria Math" panose="02040503050406030204" pitchFamily="18" charset="0"/>
                        </a:rPr>
                        <m:t>𝑎</m:t>
                      </m:r>
                      <m:r>
                        <a:rPr lang="en-US" sz="2133" i="1">
                          <a:latin typeface="Cambria Math" panose="02040503050406030204" pitchFamily="18" charset="0"/>
                        </a:rPr>
                        <m:t>(</m:t>
                      </m:r>
                      <m:r>
                        <a:rPr lang="en-US" sz="2133" i="1">
                          <a:latin typeface="Cambria Math" panose="02040503050406030204" pitchFamily="18" charset="0"/>
                        </a:rPr>
                        <m:t>𝑓</m:t>
                      </m:r>
                      <m:r>
                        <a:rPr lang="en-US" sz="2133" i="1">
                          <a:latin typeface="Cambria Math" panose="02040503050406030204" pitchFamily="18" charset="0"/>
                        </a:rPr>
                        <m:t>)</m:t>
                      </m:r>
                    </m:oMath>
                  </m:oMathPara>
                </a14:m>
                <a:endParaRPr lang="en-US" sz="2133" i="1" dirty="0"/>
              </a:p>
            </p:txBody>
          </p:sp>
        </mc:Choice>
        <mc:Fallback xmlns="">
          <p:sp>
            <p:nvSpPr>
              <p:cNvPr id="43" name="TextBox 42">
                <a:extLst>
                  <a:ext uri="{FF2B5EF4-FFF2-40B4-BE49-F238E27FC236}">
                    <a16:creationId xmlns:a16="http://schemas.microsoft.com/office/drawing/2014/main" id="{06E562D5-AB4C-4B43-A3BA-BDAA39CE82D8}"/>
                  </a:ext>
                </a:extLst>
              </p:cNvPr>
              <p:cNvSpPr txBox="1">
                <a:spLocks noRot="1" noChangeAspect="1" noMove="1" noResize="1" noEditPoints="1" noAdjustHandles="1" noChangeArrowheads="1" noChangeShapeType="1" noTextEdit="1"/>
              </p:cNvSpPr>
              <p:nvPr/>
            </p:nvSpPr>
            <p:spPr>
              <a:xfrm>
                <a:off x="8040326" y="4913219"/>
                <a:ext cx="3383837" cy="420564"/>
              </a:xfrm>
              <a:prstGeom prst="rect">
                <a:avLst/>
              </a:prstGeom>
              <a:blipFill>
                <a:blip r:embed="rId5"/>
                <a:stretch>
                  <a:fillRect b="-17391"/>
                </a:stretch>
              </a:blipFill>
            </p:spPr>
            <p:txBody>
              <a:bodyPr/>
              <a:lstStyle/>
              <a:p>
                <a:r>
                  <a:rPr lang="en-ID">
                    <a:noFill/>
                  </a:rPr>
                  <a:t> </a:t>
                </a:r>
              </a:p>
            </p:txBody>
          </p:sp>
        </mc:Fallback>
      </mc:AlternateContent>
      <p:pic>
        <p:nvPicPr>
          <p:cNvPr id="11" name="Picture 10">
            <a:extLst>
              <a:ext uri="{FF2B5EF4-FFF2-40B4-BE49-F238E27FC236}">
                <a16:creationId xmlns:a16="http://schemas.microsoft.com/office/drawing/2014/main" id="{2C7B9504-9368-42DB-9C22-E5361B285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6124" y="3962514"/>
            <a:ext cx="5419283" cy="2617725"/>
          </a:xfrm>
          <a:prstGeom prst="rect">
            <a:avLst/>
          </a:prstGeom>
        </p:spPr>
      </p:pic>
      <p:sp>
        <p:nvSpPr>
          <p:cNvPr id="12" name="Google Shape;144;p5">
            <a:extLst>
              <a:ext uri="{FF2B5EF4-FFF2-40B4-BE49-F238E27FC236}">
                <a16:creationId xmlns:a16="http://schemas.microsoft.com/office/drawing/2014/main" id="{679D3C3C-9185-4B89-AADA-19092A29EC07}"/>
              </a:ext>
            </a:extLst>
          </p:cNvPr>
          <p:cNvSpPr txBox="1"/>
          <p:nvPr/>
        </p:nvSpPr>
        <p:spPr>
          <a:xfrm>
            <a:off x="198007" y="1327195"/>
            <a:ext cx="7737784" cy="1108468"/>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err="1">
                <a:solidFill>
                  <a:srgbClr val="0F3570"/>
                </a:solidFill>
                <a:latin typeface="Overlock"/>
              </a:rPr>
              <a:t>Arsitektur</a:t>
            </a:r>
            <a:r>
              <a:rPr lang="en-US" sz="2400" dirty="0">
                <a:solidFill>
                  <a:srgbClr val="0F3570"/>
                </a:solidFill>
                <a:latin typeface="Overlock"/>
              </a:rPr>
              <a:t> single-layer ANN </a:t>
            </a:r>
            <a:r>
              <a:rPr lang="en-US" sz="2400" dirty="0" err="1">
                <a:solidFill>
                  <a:srgbClr val="0F3570"/>
                </a:solidFill>
                <a:latin typeface="Overlock"/>
              </a:rPr>
              <a:t>hanya</a:t>
            </a:r>
            <a:r>
              <a:rPr lang="en-US" sz="2400" dirty="0">
                <a:solidFill>
                  <a:srgbClr val="0F3570"/>
                </a:solidFill>
                <a:latin typeface="Overlock"/>
              </a:rPr>
              <a:t> </a:t>
            </a:r>
            <a:r>
              <a:rPr lang="en-US" sz="2400" dirty="0" err="1">
                <a:solidFill>
                  <a:srgbClr val="0F3570"/>
                </a:solidFill>
                <a:latin typeface="Overlock"/>
              </a:rPr>
              <a:t>terdiri</a:t>
            </a:r>
            <a:r>
              <a:rPr lang="en-US" sz="2400" dirty="0">
                <a:solidFill>
                  <a:srgbClr val="0F3570"/>
                </a:solidFill>
                <a:latin typeface="Overlock"/>
              </a:rPr>
              <a:t> </a:t>
            </a:r>
            <a:r>
              <a:rPr lang="en-US" sz="2400" dirty="0" err="1">
                <a:solidFill>
                  <a:srgbClr val="0F3570"/>
                </a:solidFill>
                <a:latin typeface="Overlock"/>
              </a:rPr>
              <a:t>dari</a:t>
            </a:r>
            <a:r>
              <a:rPr lang="en-US" sz="2400" dirty="0">
                <a:solidFill>
                  <a:srgbClr val="0F3570"/>
                </a:solidFill>
                <a:latin typeface="Overlock"/>
              </a:rPr>
              <a:t> input layer dan output layer</a:t>
            </a:r>
            <a:endParaRPr lang="en-US" sz="2400" dirty="0">
              <a:solidFill>
                <a:srgbClr val="0F3570"/>
              </a:solidFill>
              <a:latin typeface="Overlock"/>
              <a:sym typeface="Overlock"/>
            </a:endParaRPr>
          </a:p>
        </p:txBody>
      </p:sp>
      <p:pic>
        <p:nvPicPr>
          <p:cNvPr id="3" name="Picture 2">
            <a:extLst>
              <a:ext uri="{FF2B5EF4-FFF2-40B4-BE49-F238E27FC236}">
                <a16:creationId xmlns:a16="http://schemas.microsoft.com/office/drawing/2014/main" id="{52FA3898-21F9-4E4D-A6F4-9E973A16DF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5097" y="929429"/>
            <a:ext cx="3191843" cy="3012467"/>
          </a:xfrm>
          <a:prstGeom prst="rect">
            <a:avLst/>
          </a:prstGeom>
        </p:spPr>
      </p:pic>
    </p:spTree>
    <p:extLst>
      <p:ext uri="{BB962C8B-B14F-4D97-AF65-F5344CB8AC3E}">
        <p14:creationId xmlns:p14="http://schemas.microsoft.com/office/powerpoint/2010/main" val="153561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Apa yang bisa dilakukan sebuah Neuron ? </a:t>
            </a:r>
          </a:p>
        </p:txBody>
      </p:sp>
      <p:sp>
        <p:nvSpPr>
          <p:cNvPr id="144" name="Google Shape;144;p5"/>
          <p:cNvSpPr txBox="1"/>
          <p:nvPr/>
        </p:nvSpPr>
        <p:spPr>
          <a:xfrm>
            <a:off x="695400" y="1263575"/>
            <a:ext cx="11058474" cy="1715942"/>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err="1">
                <a:solidFill>
                  <a:srgbClr val="0F3570"/>
                </a:solidFill>
                <a:latin typeface="Overlock"/>
                <a:sym typeface="Overlock"/>
              </a:rPr>
              <a:t>Sebuah</a:t>
            </a:r>
            <a:r>
              <a:rPr lang="en-US" sz="2400" dirty="0">
                <a:solidFill>
                  <a:srgbClr val="0F3570"/>
                </a:solidFill>
                <a:latin typeface="Overlock"/>
                <a:sym typeface="Overlock"/>
              </a:rPr>
              <a:t> neuron pada </a:t>
            </a:r>
            <a:r>
              <a:rPr lang="en-US" sz="2400" dirty="0">
                <a:solidFill>
                  <a:srgbClr val="0F3570"/>
                </a:solidFill>
                <a:latin typeface="Overlock"/>
              </a:rPr>
              <a:t>ANN </a:t>
            </a:r>
            <a:r>
              <a:rPr lang="en-US" sz="2400" dirty="0" err="1">
                <a:solidFill>
                  <a:srgbClr val="0F3570"/>
                </a:solidFill>
                <a:latin typeface="Overlock"/>
              </a:rPr>
              <a:t>dapat</a:t>
            </a:r>
            <a:r>
              <a:rPr lang="en-US" sz="2400" dirty="0">
                <a:solidFill>
                  <a:srgbClr val="0F3570"/>
                </a:solidFill>
                <a:latin typeface="Overlock"/>
              </a:rPr>
              <a:t> </a:t>
            </a:r>
            <a:r>
              <a:rPr lang="en-US" sz="2400" dirty="0" err="1">
                <a:solidFill>
                  <a:srgbClr val="0F3570"/>
                </a:solidFill>
                <a:latin typeface="Overlock"/>
              </a:rPr>
              <a:t>menyelesaikan</a:t>
            </a:r>
            <a:r>
              <a:rPr lang="en-US" sz="2400" dirty="0">
                <a:solidFill>
                  <a:srgbClr val="0F3570"/>
                </a:solidFill>
                <a:latin typeface="Overlock"/>
              </a:rPr>
              <a:t> </a:t>
            </a:r>
            <a:r>
              <a:rPr lang="en-US" sz="2400" dirty="0" err="1">
                <a:solidFill>
                  <a:srgbClr val="0F3570"/>
                </a:solidFill>
                <a:latin typeface="Overlock"/>
              </a:rPr>
              <a:t>permasalahan</a:t>
            </a:r>
            <a:r>
              <a:rPr lang="en-US" sz="2400" dirty="0">
                <a:solidFill>
                  <a:srgbClr val="0F3570"/>
                </a:solidFill>
                <a:latin typeface="Overlock"/>
              </a:rPr>
              <a:t> </a:t>
            </a:r>
            <a:r>
              <a:rPr lang="en-US" sz="2400" dirty="0" err="1">
                <a:solidFill>
                  <a:srgbClr val="0F3570"/>
                </a:solidFill>
                <a:latin typeface="Overlock"/>
              </a:rPr>
              <a:t>klasifikasi</a:t>
            </a:r>
            <a:r>
              <a:rPr lang="en-US" sz="2400" dirty="0">
                <a:solidFill>
                  <a:srgbClr val="0F3570"/>
                </a:solidFill>
                <a:latin typeface="Overlock"/>
              </a:rPr>
              <a:t> biner </a:t>
            </a:r>
            <a:endParaRPr sz="2400" dirty="0">
              <a:solidFill>
                <a:srgbClr val="0F3570"/>
              </a:solidFill>
              <a:latin typeface="Overlock"/>
              <a:sym typeface="Overlock"/>
            </a:endParaRPr>
          </a:p>
          <a:p>
            <a:pPr marL="609585" indent="-457189">
              <a:lnSpc>
                <a:spcPct val="95000"/>
              </a:lnSpc>
              <a:buClr>
                <a:schemeClr val="dk2"/>
              </a:buClr>
              <a:buSzPts val="1800"/>
              <a:buFont typeface="Arial"/>
              <a:buChar char="●"/>
            </a:pPr>
            <a:r>
              <a:rPr lang="en-US" sz="2267" dirty="0" err="1">
                <a:solidFill>
                  <a:srgbClr val="0F3570"/>
                </a:solidFill>
                <a:latin typeface="Overlock"/>
                <a:sym typeface="Overlock"/>
              </a:rPr>
              <a:t>Sebagai</a:t>
            </a:r>
            <a:r>
              <a:rPr lang="en-US" sz="2267" dirty="0">
                <a:solidFill>
                  <a:srgbClr val="0F3570"/>
                </a:solidFill>
                <a:latin typeface="Overlock"/>
                <a:sym typeface="Overlock"/>
              </a:rPr>
              <a:t> </a:t>
            </a:r>
            <a:r>
              <a:rPr lang="en-US" sz="2267" dirty="0" err="1">
                <a:solidFill>
                  <a:srgbClr val="0F3570"/>
                </a:solidFill>
                <a:latin typeface="Overlock"/>
                <a:sym typeface="Overlock"/>
              </a:rPr>
              <a:t>fungsi</a:t>
            </a:r>
            <a:r>
              <a:rPr lang="en-US" sz="2267" dirty="0">
                <a:solidFill>
                  <a:srgbClr val="0F3570"/>
                </a:solidFill>
                <a:latin typeface="Overlock"/>
                <a:sym typeface="Overlock"/>
              </a:rPr>
              <a:t> </a:t>
            </a:r>
            <a:r>
              <a:rPr lang="en-US" sz="2267" dirty="0" err="1">
                <a:solidFill>
                  <a:srgbClr val="0F3570"/>
                </a:solidFill>
                <a:latin typeface="Overlock"/>
                <a:sym typeface="Overlock"/>
              </a:rPr>
              <a:t>pemisah</a:t>
            </a:r>
            <a:r>
              <a:rPr lang="en-US" sz="2267" dirty="0">
                <a:solidFill>
                  <a:srgbClr val="0F3570"/>
                </a:solidFill>
                <a:latin typeface="Overlock"/>
                <a:sym typeface="Overlock"/>
              </a:rPr>
              <a:t> (</a:t>
            </a:r>
            <a:r>
              <a:rPr lang="en-US" sz="2267" i="1" dirty="0">
                <a:solidFill>
                  <a:srgbClr val="0F3570"/>
                </a:solidFill>
                <a:latin typeface="Overlock"/>
                <a:sym typeface="Overlock"/>
              </a:rPr>
              <a:t>hyperspace separation</a:t>
            </a:r>
            <a:r>
              <a:rPr lang="en-US" sz="2267" dirty="0">
                <a:solidFill>
                  <a:srgbClr val="0F3570"/>
                </a:solidFill>
                <a:latin typeface="Overlock"/>
                <a:sym typeface="Overlock"/>
              </a:rPr>
              <a:t>)</a:t>
            </a:r>
            <a:endParaRPr sz="2267" dirty="0">
              <a:solidFill>
                <a:srgbClr val="0F3570"/>
              </a:solidFill>
              <a:latin typeface="Overlock"/>
              <a:sym typeface="Overlock"/>
            </a:endParaRPr>
          </a:p>
          <a:p>
            <a:pPr marL="609585" indent="-457189">
              <a:lnSpc>
                <a:spcPct val="95000"/>
              </a:lnSpc>
              <a:buClr>
                <a:schemeClr val="dk2"/>
              </a:buClr>
              <a:buSzPts val="1800"/>
              <a:buFont typeface="Arial"/>
              <a:buChar char="●"/>
            </a:pPr>
            <a:r>
              <a:rPr lang="en-US" sz="2267" dirty="0" err="1">
                <a:solidFill>
                  <a:srgbClr val="0F3570"/>
                </a:solidFill>
                <a:latin typeface="Overlock"/>
                <a:sym typeface="Overlock"/>
              </a:rPr>
              <a:t>Sebagai</a:t>
            </a:r>
            <a:r>
              <a:rPr lang="en-US" sz="2267" dirty="0">
                <a:solidFill>
                  <a:srgbClr val="0F3570"/>
                </a:solidFill>
                <a:latin typeface="Overlock"/>
                <a:sym typeface="Overlock"/>
              </a:rPr>
              <a:t> </a:t>
            </a:r>
            <a:r>
              <a:rPr lang="en-US" sz="2267" i="1" dirty="0">
                <a:solidFill>
                  <a:srgbClr val="0F3570"/>
                </a:solidFill>
                <a:latin typeface="Overlock"/>
                <a:sym typeface="Overlock"/>
              </a:rPr>
              <a:t>binary threshold</a:t>
            </a:r>
            <a:endParaRPr sz="2267" i="1" dirty="0">
              <a:solidFill>
                <a:srgbClr val="0F3570"/>
              </a:solidFill>
              <a:latin typeface="Overlock"/>
              <a:sym typeface="Overlock"/>
            </a:endParaRPr>
          </a:p>
          <a:p>
            <a:pPr>
              <a:spcBef>
                <a:spcPts val="0"/>
              </a:spcBef>
              <a:spcAft>
                <a:spcPts val="0"/>
              </a:spcAft>
              <a:buClr>
                <a:srgbClr val="000000"/>
              </a:buClr>
              <a:buSzPts val="1200"/>
            </a:pPr>
            <a:endParaRPr sz="2400" dirty="0">
              <a:solidFill>
                <a:srgbClr val="000000"/>
              </a:solidFill>
              <a:latin typeface="Overlock"/>
              <a:ea typeface="Overlock"/>
              <a:cs typeface="Overlock"/>
              <a:sym typeface="Overlock"/>
            </a:endParaRPr>
          </a:p>
        </p:txBody>
      </p:sp>
      <p:sp>
        <p:nvSpPr>
          <p:cNvPr id="16" name="Freeform 30">
            <a:extLst>
              <a:ext uri="{FF2B5EF4-FFF2-40B4-BE49-F238E27FC236}">
                <a16:creationId xmlns:a16="http://schemas.microsoft.com/office/drawing/2014/main" id="{AC7735CE-E12D-4602-B5C0-D9A9B23455CF}"/>
              </a:ext>
            </a:extLst>
          </p:cNvPr>
          <p:cNvSpPr>
            <a:spLocks/>
          </p:cNvSpPr>
          <p:nvPr/>
        </p:nvSpPr>
        <p:spPr bwMode="auto">
          <a:xfrm>
            <a:off x="7896156" y="3035057"/>
            <a:ext cx="3198408" cy="2677015"/>
          </a:xfrm>
          <a:custGeom>
            <a:avLst/>
            <a:gdLst>
              <a:gd name="T0" fmla="*/ 0 w 1776"/>
              <a:gd name="T1" fmla="*/ 1200 h 1536"/>
              <a:gd name="T2" fmla="*/ 1776 w 1776"/>
              <a:gd name="T3" fmla="*/ 0 h 1536"/>
              <a:gd name="T4" fmla="*/ 1776 w 1776"/>
              <a:gd name="T5" fmla="*/ 1536 h 1536"/>
              <a:gd name="T6" fmla="*/ 0 w 1776"/>
              <a:gd name="T7" fmla="*/ 1536 h 1536"/>
              <a:gd name="T8" fmla="*/ 0 w 1776"/>
              <a:gd name="T9" fmla="*/ 1200 h 1536"/>
            </a:gdLst>
            <a:ahLst/>
            <a:cxnLst>
              <a:cxn ang="0">
                <a:pos x="T0" y="T1"/>
              </a:cxn>
              <a:cxn ang="0">
                <a:pos x="T2" y="T3"/>
              </a:cxn>
              <a:cxn ang="0">
                <a:pos x="T4" y="T5"/>
              </a:cxn>
              <a:cxn ang="0">
                <a:pos x="T6" y="T7"/>
              </a:cxn>
              <a:cxn ang="0">
                <a:pos x="T8" y="T9"/>
              </a:cxn>
            </a:cxnLst>
            <a:rect l="0" t="0" r="r" b="b"/>
            <a:pathLst>
              <a:path w="1776" h="1536">
                <a:moveTo>
                  <a:pt x="0" y="1200"/>
                </a:moveTo>
                <a:lnTo>
                  <a:pt x="1776" y="0"/>
                </a:lnTo>
                <a:lnTo>
                  <a:pt x="1776" y="1536"/>
                </a:lnTo>
                <a:lnTo>
                  <a:pt x="0" y="1536"/>
                </a:lnTo>
                <a:lnTo>
                  <a:pt x="0" y="1200"/>
                </a:lnTo>
                <a:close/>
              </a:path>
            </a:pathLst>
          </a:custGeom>
          <a:solidFill>
            <a:schemeClr val="accent4">
              <a:lumMod val="20000"/>
              <a:lumOff val="80000"/>
            </a:schemeClr>
          </a:solidFill>
          <a:ln>
            <a:noFill/>
          </a:ln>
          <a:effectLst/>
        </p:spPr>
        <p:txBody>
          <a:bodyPr wrap="none" anchor="ctr"/>
          <a:lstStyle/>
          <a:p>
            <a:endParaRPr lang="id-ID" sz="1467"/>
          </a:p>
        </p:txBody>
      </p:sp>
      <p:grpSp>
        <p:nvGrpSpPr>
          <p:cNvPr id="17" name="Group 32">
            <a:extLst>
              <a:ext uri="{FF2B5EF4-FFF2-40B4-BE49-F238E27FC236}">
                <a16:creationId xmlns:a16="http://schemas.microsoft.com/office/drawing/2014/main" id="{A532B3B9-AB60-41F8-8E70-C80C31F5167B}"/>
              </a:ext>
            </a:extLst>
          </p:cNvPr>
          <p:cNvGrpSpPr>
            <a:grpSpLocks/>
          </p:cNvGrpSpPr>
          <p:nvPr/>
        </p:nvGrpSpPr>
        <p:grpSpPr bwMode="auto">
          <a:xfrm>
            <a:off x="7896156" y="3035056"/>
            <a:ext cx="3198408" cy="2091419"/>
            <a:chOff x="3504" y="2496"/>
            <a:chExt cx="1776" cy="1200"/>
          </a:xfrm>
        </p:grpSpPr>
        <p:sp>
          <p:nvSpPr>
            <p:cNvPr id="18" name="Line 33">
              <a:extLst>
                <a:ext uri="{FF2B5EF4-FFF2-40B4-BE49-F238E27FC236}">
                  <a16:creationId xmlns:a16="http://schemas.microsoft.com/office/drawing/2014/main" id="{F994FBCD-0BDE-4FAB-BD59-08942AE4556F}"/>
                </a:ext>
              </a:extLst>
            </p:cNvPr>
            <p:cNvSpPr>
              <a:spLocks noChangeShapeType="1"/>
            </p:cNvSpPr>
            <p:nvPr/>
          </p:nvSpPr>
          <p:spPr bwMode="auto">
            <a:xfrm flipV="1">
              <a:off x="3504" y="2496"/>
              <a:ext cx="1776" cy="1200"/>
            </a:xfrm>
            <a:prstGeom prst="line">
              <a:avLst/>
            </a:prstGeom>
            <a:noFill/>
            <a:ln w="28575">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sz="1467"/>
            </a:p>
          </p:txBody>
        </p:sp>
        <p:sp>
          <p:nvSpPr>
            <p:cNvPr id="19" name="Rectangle 34">
              <a:extLst>
                <a:ext uri="{FF2B5EF4-FFF2-40B4-BE49-F238E27FC236}">
                  <a16:creationId xmlns:a16="http://schemas.microsoft.com/office/drawing/2014/main" id="{7ACE88A2-99EB-4885-AE06-AEA3FC8108E8}"/>
                </a:ext>
              </a:extLst>
            </p:cNvPr>
            <p:cNvSpPr>
              <a:spLocks noChangeArrowheads="1"/>
            </p:cNvSpPr>
            <p:nvPr/>
          </p:nvSpPr>
          <p:spPr bwMode="auto">
            <a:xfrm rot="19574341">
              <a:off x="3792" y="2778"/>
              <a:ext cx="1200" cy="24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133" i="1" dirty="0">
                  <a:solidFill>
                    <a:srgbClr val="000000"/>
                  </a:solidFill>
                  <a:latin typeface="Times New Roman" pitchFamily="18" charset="0"/>
                  <a:sym typeface="Symbol" pitchFamily="18" charset="2"/>
                </a:rPr>
                <a:t>w</a:t>
              </a:r>
              <a:r>
                <a:rPr lang="en-US" altLang="zh-TW" sz="2133" baseline="-25000" dirty="0">
                  <a:solidFill>
                    <a:srgbClr val="000000"/>
                  </a:solidFill>
                  <a:latin typeface="Times New Roman" pitchFamily="18" charset="0"/>
                  <a:sym typeface="Symbol" pitchFamily="18" charset="2"/>
                </a:rPr>
                <a:t>1 </a:t>
              </a:r>
              <a:r>
                <a:rPr lang="en-US" altLang="zh-TW" sz="2133" i="1" dirty="0">
                  <a:solidFill>
                    <a:srgbClr val="000000"/>
                  </a:solidFill>
                  <a:latin typeface="Times New Roman" pitchFamily="18" charset="0"/>
                  <a:sym typeface="Symbol" pitchFamily="18" charset="2"/>
                </a:rPr>
                <a:t>x</a:t>
              </a:r>
              <a:r>
                <a:rPr lang="en-US" altLang="zh-TW" sz="2133" baseline="-25000" dirty="0">
                  <a:solidFill>
                    <a:srgbClr val="000000"/>
                  </a:solidFill>
                  <a:latin typeface="Times New Roman" pitchFamily="18" charset="0"/>
                  <a:sym typeface="Symbol" pitchFamily="18" charset="2"/>
                </a:rPr>
                <a:t>1 </a:t>
              </a:r>
              <a:r>
                <a:rPr lang="en-US" altLang="zh-TW" sz="2133" i="1" dirty="0">
                  <a:solidFill>
                    <a:srgbClr val="000000"/>
                  </a:solidFill>
                  <a:latin typeface="Times New Roman" pitchFamily="18" charset="0"/>
                  <a:sym typeface="Symbol" pitchFamily="18" charset="2"/>
                </a:rPr>
                <a:t>+ w</a:t>
              </a:r>
              <a:r>
                <a:rPr lang="en-US" altLang="zh-TW" sz="2133" baseline="-25000" dirty="0">
                  <a:solidFill>
                    <a:srgbClr val="000000"/>
                  </a:solidFill>
                  <a:latin typeface="Times New Roman" pitchFamily="18" charset="0"/>
                  <a:sym typeface="Symbol" pitchFamily="18" charset="2"/>
                </a:rPr>
                <a:t>2 </a:t>
              </a:r>
              <a:r>
                <a:rPr lang="en-US" altLang="zh-TW" sz="2133" i="1" dirty="0">
                  <a:solidFill>
                    <a:srgbClr val="000000"/>
                  </a:solidFill>
                  <a:latin typeface="Times New Roman" pitchFamily="18" charset="0"/>
                  <a:sym typeface="Symbol" pitchFamily="18" charset="2"/>
                </a:rPr>
                <a:t>x</a:t>
              </a:r>
              <a:r>
                <a:rPr lang="en-US" altLang="zh-TW" sz="2133" baseline="-25000" dirty="0">
                  <a:solidFill>
                    <a:srgbClr val="000000"/>
                  </a:solidFill>
                  <a:latin typeface="Times New Roman" pitchFamily="18" charset="0"/>
                  <a:sym typeface="Symbol" pitchFamily="18" charset="2"/>
                </a:rPr>
                <a:t>2 </a:t>
              </a:r>
              <a:r>
                <a:rPr lang="en-US" altLang="zh-TW" sz="2133" i="1" dirty="0">
                  <a:solidFill>
                    <a:srgbClr val="000000"/>
                  </a:solidFill>
                  <a:latin typeface="Times New Roman" pitchFamily="18" charset="0"/>
                  <a:sym typeface="Symbol" pitchFamily="18" charset="2"/>
                </a:rPr>
                <a:t>= b</a:t>
              </a:r>
            </a:p>
          </p:txBody>
        </p:sp>
      </p:grpSp>
      <p:grpSp>
        <p:nvGrpSpPr>
          <p:cNvPr id="20" name="Group 35">
            <a:extLst>
              <a:ext uri="{FF2B5EF4-FFF2-40B4-BE49-F238E27FC236}">
                <a16:creationId xmlns:a16="http://schemas.microsoft.com/office/drawing/2014/main" id="{47ED3352-1028-40ED-A023-036C17A4B27D}"/>
              </a:ext>
            </a:extLst>
          </p:cNvPr>
          <p:cNvGrpSpPr>
            <a:grpSpLocks/>
          </p:cNvGrpSpPr>
          <p:nvPr/>
        </p:nvGrpSpPr>
        <p:grpSpPr bwMode="auto">
          <a:xfrm>
            <a:off x="7794559" y="2647707"/>
            <a:ext cx="3816120" cy="3163269"/>
            <a:chOff x="3456" y="2313"/>
            <a:chExt cx="2119" cy="1815"/>
          </a:xfrm>
        </p:grpSpPr>
        <p:sp>
          <p:nvSpPr>
            <p:cNvPr id="21" name="Line 36">
              <a:extLst>
                <a:ext uri="{FF2B5EF4-FFF2-40B4-BE49-F238E27FC236}">
                  <a16:creationId xmlns:a16="http://schemas.microsoft.com/office/drawing/2014/main" id="{56A0352A-BCD4-44A8-B8E0-0E8D4E40EA45}"/>
                </a:ext>
              </a:extLst>
            </p:cNvPr>
            <p:cNvSpPr>
              <a:spLocks noChangeShapeType="1"/>
            </p:cNvSpPr>
            <p:nvPr/>
          </p:nvSpPr>
          <p:spPr bwMode="auto">
            <a:xfrm>
              <a:off x="3456" y="3360"/>
              <a:ext cx="196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sz="1467"/>
            </a:p>
          </p:txBody>
        </p:sp>
        <p:sp>
          <p:nvSpPr>
            <p:cNvPr id="22" name="Line 37">
              <a:extLst>
                <a:ext uri="{FF2B5EF4-FFF2-40B4-BE49-F238E27FC236}">
                  <a16:creationId xmlns:a16="http://schemas.microsoft.com/office/drawing/2014/main" id="{2E28AF45-00AF-45D6-9882-AB058A8EE21A}"/>
                </a:ext>
              </a:extLst>
            </p:cNvPr>
            <p:cNvSpPr>
              <a:spLocks noChangeShapeType="1"/>
            </p:cNvSpPr>
            <p:nvPr/>
          </p:nvSpPr>
          <p:spPr bwMode="auto">
            <a:xfrm flipV="1">
              <a:off x="4464" y="2448"/>
              <a:ext cx="0" cy="168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sz="1467"/>
            </a:p>
          </p:txBody>
        </p:sp>
        <p:sp>
          <p:nvSpPr>
            <p:cNvPr id="23" name="Rectangle 38">
              <a:extLst>
                <a:ext uri="{FF2B5EF4-FFF2-40B4-BE49-F238E27FC236}">
                  <a16:creationId xmlns:a16="http://schemas.microsoft.com/office/drawing/2014/main" id="{5EB038F0-65BC-448A-A383-2D7D935A3CD4}"/>
                </a:ext>
              </a:extLst>
            </p:cNvPr>
            <p:cNvSpPr>
              <a:spLocks noChangeArrowheads="1"/>
            </p:cNvSpPr>
            <p:nvPr/>
          </p:nvSpPr>
          <p:spPr bwMode="auto">
            <a:xfrm>
              <a:off x="5325" y="3360"/>
              <a:ext cx="250"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667" i="1">
                  <a:solidFill>
                    <a:srgbClr val="000000"/>
                  </a:solidFill>
                  <a:latin typeface="Times New Roman" pitchFamily="18" charset="0"/>
                  <a:sym typeface="Symbol" pitchFamily="18" charset="2"/>
                </a:rPr>
                <a:t>x</a:t>
              </a:r>
              <a:r>
                <a:rPr lang="en-US" altLang="zh-TW" sz="2667" baseline="-25000">
                  <a:solidFill>
                    <a:srgbClr val="000000"/>
                  </a:solidFill>
                  <a:latin typeface="Times New Roman" pitchFamily="18" charset="0"/>
                  <a:sym typeface="Symbol" pitchFamily="18" charset="2"/>
                </a:rPr>
                <a:t>1</a:t>
              </a:r>
            </a:p>
          </p:txBody>
        </p:sp>
        <p:sp>
          <p:nvSpPr>
            <p:cNvPr id="24" name="Rectangle 39">
              <a:extLst>
                <a:ext uri="{FF2B5EF4-FFF2-40B4-BE49-F238E27FC236}">
                  <a16:creationId xmlns:a16="http://schemas.microsoft.com/office/drawing/2014/main" id="{4443B9C5-BAD7-4020-B8D9-CD47FD2C520F}"/>
                </a:ext>
              </a:extLst>
            </p:cNvPr>
            <p:cNvSpPr>
              <a:spLocks noChangeArrowheads="1"/>
            </p:cNvSpPr>
            <p:nvPr/>
          </p:nvSpPr>
          <p:spPr bwMode="auto">
            <a:xfrm>
              <a:off x="4173" y="2313"/>
              <a:ext cx="250"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667" i="1" dirty="0">
                  <a:solidFill>
                    <a:srgbClr val="000000"/>
                  </a:solidFill>
                  <a:latin typeface="Times New Roman" pitchFamily="18" charset="0"/>
                  <a:sym typeface="Symbol" pitchFamily="18" charset="2"/>
                </a:rPr>
                <a:t>x</a:t>
              </a:r>
              <a:r>
                <a:rPr lang="en-US" altLang="zh-TW" sz="2667" baseline="-25000" dirty="0">
                  <a:solidFill>
                    <a:srgbClr val="000000"/>
                  </a:solidFill>
                  <a:latin typeface="Times New Roman" pitchFamily="18" charset="0"/>
                  <a:sym typeface="Symbol" pitchFamily="18" charset="2"/>
                </a:rPr>
                <a:t>2</a:t>
              </a:r>
            </a:p>
          </p:txBody>
        </p:sp>
      </p:grpSp>
      <p:sp>
        <p:nvSpPr>
          <p:cNvPr id="25" name="Text Box 54">
            <a:extLst>
              <a:ext uri="{FF2B5EF4-FFF2-40B4-BE49-F238E27FC236}">
                <a16:creationId xmlns:a16="http://schemas.microsoft.com/office/drawing/2014/main" id="{F8BA39E5-547E-40DC-989A-BC0FECDB6DEC}"/>
              </a:ext>
            </a:extLst>
          </p:cNvPr>
          <p:cNvSpPr txBox="1">
            <a:spLocks noChangeArrowheads="1"/>
          </p:cNvSpPr>
          <p:nvPr/>
        </p:nvSpPr>
        <p:spPr bwMode="auto">
          <a:xfrm>
            <a:off x="9881443" y="4559102"/>
            <a:ext cx="602285" cy="99520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5867" b="1" dirty="0">
                <a:latin typeface="Times New Roman" pitchFamily="18" charset="0"/>
              </a:rPr>
              <a:t>1</a:t>
            </a:r>
          </a:p>
        </p:txBody>
      </p:sp>
      <p:sp>
        <p:nvSpPr>
          <p:cNvPr id="26" name="Text Box 55">
            <a:extLst>
              <a:ext uri="{FF2B5EF4-FFF2-40B4-BE49-F238E27FC236}">
                <a16:creationId xmlns:a16="http://schemas.microsoft.com/office/drawing/2014/main" id="{A6431B3E-61F3-4DF1-BE1A-6C23EE14A319}"/>
              </a:ext>
            </a:extLst>
          </p:cNvPr>
          <p:cNvSpPr txBox="1">
            <a:spLocks noChangeArrowheads="1"/>
          </p:cNvSpPr>
          <p:nvPr/>
        </p:nvSpPr>
        <p:spPr bwMode="auto">
          <a:xfrm>
            <a:off x="8344324" y="3087977"/>
            <a:ext cx="602285" cy="99520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5867" b="1" dirty="0">
                <a:solidFill>
                  <a:schemeClr val="accent2"/>
                </a:solidFill>
                <a:latin typeface="Times New Roman" pitchFamily="18" charset="0"/>
              </a:rPr>
              <a:t>0</a:t>
            </a:r>
          </a:p>
        </p:txBody>
      </p:sp>
      <p:grpSp>
        <p:nvGrpSpPr>
          <p:cNvPr id="27" name="Group 40">
            <a:extLst>
              <a:ext uri="{FF2B5EF4-FFF2-40B4-BE49-F238E27FC236}">
                <a16:creationId xmlns:a16="http://schemas.microsoft.com/office/drawing/2014/main" id="{82D99EF0-2DA9-408E-8D78-F3D76248F33F}"/>
              </a:ext>
            </a:extLst>
          </p:cNvPr>
          <p:cNvGrpSpPr>
            <a:grpSpLocks/>
          </p:cNvGrpSpPr>
          <p:nvPr/>
        </p:nvGrpSpPr>
        <p:grpSpPr bwMode="auto">
          <a:xfrm>
            <a:off x="973114" y="2506717"/>
            <a:ext cx="2406372" cy="3226176"/>
            <a:chOff x="221" y="2313"/>
            <a:chExt cx="1401" cy="1820"/>
          </a:xfrm>
        </p:grpSpPr>
        <p:grpSp>
          <p:nvGrpSpPr>
            <p:cNvPr id="28" name="Group 41">
              <a:extLst>
                <a:ext uri="{FF2B5EF4-FFF2-40B4-BE49-F238E27FC236}">
                  <a16:creationId xmlns:a16="http://schemas.microsoft.com/office/drawing/2014/main" id="{B905F675-E76C-4BD1-B738-33E89C897615}"/>
                </a:ext>
              </a:extLst>
            </p:cNvPr>
            <p:cNvGrpSpPr>
              <a:grpSpLocks/>
            </p:cNvGrpSpPr>
            <p:nvPr/>
          </p:nvGrpSpPr>
          <p:grpSpPr bwMode="auto">
            <a:xfrm>
              <a:off x="240" y="2313"/>
              <a:ext cx="1378" cy="1820"/>
              <a:chOff x="573" y="2160"/>
              <a:chExt cx="1378" cy="1820"/>
            </a:xfrm>
          </p:grpSpPr>
          <p:sp>
            <p:nvSpPr>
              <p:cNvPr id="31" name="Line 42">
                <a:extLst>
                  <a:ext uri="{FF2B5EF4-FFF2-40B4-BE49-F238E27FC236}">
                    <a16:creationId xmlns:a16="http://schemas.microsoft.com/office/drawing/2014/main" id="{49B25438-8005-47F9-9104-B9B9FABC6F72}"/>
                  </a:ext>
                </a:extLst>
              </p:cNvPr>
              <p:cNvSpPr>
                <a:spLocks noChangeShapeType="1"/>
              </p:cNvSpPr>
              <p:nvPr/>
            </p:nvSpPr>
            <p:spPr bwMode="auto">
              <a:xfrm>
                <a:off x="1248" y="2496"/>
                <a:ext cx="0" cy="57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fontAlgn="auto">
                  <a:spcBef>
                    <a:spcPts val="0"/>
                  </a:spcBef>
                  <a:spcAft>
                    <a:spcPts val="0"/>
                  </a:spcAft>
                  <a:defRPr/>
                </a:pPr>
                <a:endParaRPr lang="id-ID" kern="0">
                  <a:solidFill>
                    <a:prstClr val="black"/>
                  </a:solidFill>
                  <a:latin typeface="Book Antiqua" panose="02040602050305030304" pitchFamily="18" charset="0"/>
                </a:endParaRPr>
              </a:p>
            </p:txBody>
          </p:sp>
          <p:sp>
            <p:nvSpPr>
              <p:cNvPr id="32" name="Line 43">
                <a:extLst>
                  <a:ext uri="{FF2B5EF4-FFF2-40B4-BE49-F238E27FC236}">
                    <a16:creationId xmlns:a16="http://schemas.microsoft.com/office/drawing/2014/main" id="{9AA1697C-8ADD-4D15-8A63-206866552253}"/>
                  </a:ext>
                </a:extLst>
              </p:cNvPr>
              <p:cNvSpPr>
                <a:spLocks noChangeShapeType="1"/>
              </p:cNvSpPr>
              <p:nvPr/>
            </p:nvSpPr>
            <p:spPr bwMode="auto">
              <a:xfrm flipH="1">
                <a:off x="720" y="3072"/>
                <a:ext cx="528" cy="6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fontAlgn="auto">
                  <a:spcBef>
                    <a:spcPts val="0"/>
                  </a:spcBef>
                  <a:spcAft>
                    <a:spcPts val="0"/>
                  </a:spcAft>
                  <a:defRPr/>
                </a:pPr>
                <a:endParaRPr lang="id-ID" kern="0">
                  <a:solidFill>
                    <a:prstClr val="black"/>
                  </a:solidFill>
                  <a:latin typeface="Book Antiqua" panose="02040602050305030304" pitchFamily="18" charset="0"/>
                </a:endParaRPr>
              </a:p>
            </p:txBody>
          </p:sp>
          <p:sp>
            <p:nvSpPr>
              <p:cNvPr id="33" name="Line 44">
                <a:extLst>
                  <a:ext uri="{FF2B5EF4-FFF2-40B4-BE49-F238E27FC236}">
                    <a16:creationId xmlns:a16="http://schemas.microsoft.com/office/drawing/2014/main" id="{1A74670D-3151-40D2-AD5A-7505400F3CDD}"/>
                  </a:ext>
                </a:extLst>
              </p:cNvPr>
              <p:cNvSpPr>
                <a:spLocks noChangeShapeType="1"/>
              </p:cNvSpPr>
              <p:nvPr/>
            </p:nvSpPr>
            <p:spPr bwMode="auto">
              <a:xfrm>
                <a:off x="1248" y="3072"/>
                <a:ext cx="528" cy="6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fontAlgn="auto">
                  <a:spcBef>
                    <a:spcPts val="0"/>
                  </a:spcBef>
                  <a:spcAft>
                    <a:spcPts val="0"/>
                  </a:spcAft>
                  <a:defRPr/>
                </a:pPr>
                <a:endParaRPr lang="id-ID" kern="0">
                  <a:solidFill>
                    <a:prstClr val="black"/>
                  </a:solidFill>
                  <a:latin typeface="Book Antiqua" panose="02040602050305030304" pitchFamily="18" charset="0"/>
                </a:endParaRPr>
              </a:p>
            </p:txBody>
          </p:sp>
          <p:sp>
            <p:nvSpPr>
              <p:cNvPr id="34" name="Oval 45">
                <a:extLst>
                  <a:ext uri="{FF2B5EF4-FFF2-40B4-BE49-F238E27FC236}">
                    <a16:creationId xmlns:a16="http://schemas.microsoft.com/office/drawing/2014/main" id="{77FF98B0-9C6D-44F0-858C-99DB07342E66}"/>
                  </a:ext>
                </a:extLst>
              </p:cNvPr>
              <p:cNvSpPr>
                <a:spLocks noChangeArrowheads="1"/>
              </p:cNvSpPr>
              <p:nvPr/>
            </p:nvSpPr>
            <p:spPr bwMode="auto">
              <a:xfrm>
                <a:off x="960" y="2784"/>
                <a:ext cx="576" cy="576"/>
              </a:xfrm>
              <a:prstGeom prst="ellipse">
                <a:avLst/>
              </a:prstGeom>
              <a:solidFill>
                <a:schemeClr val="accent1">
                  <a:lumMod val="60000"/>
                  <a:lumOff val="40000"/>
                </a:scheme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219170" fontAlgn="auto">
                  <a:spcBef>
                    <a:spcPts val="0"/>
                  </a:spcBef>
                  <a:spcAft>
                    <a:spcPts val="0"/>
                  </a:spcAft>
                  <a:defRPr/>
                </a:pPr>
                <a:endParaRPr lang="id-ID" kern="0">
                  <a:solidFill>
                    <a:prstClr val="black"/>
                  </a:solidFill>
                  <a:latin typeface="Book Antiqua" panose="02040602050305030304" pitchFamily="18" charset="0"/>
                </a:endParaRPr>
              </a:p>
            </p:txBody>
          </p:sp>
          <p:sp>
            <p:nvSpPr>
              <p:cNvPr id="35" name="Line 46">
                <a:extLst>
                  <a:ext uri="{FF2B5EF4-FFF2-40B4-BE49-F238E27FC236}">
                    <a16:creationId xmlns:a16="http://schemas.microsoft.com/office/drawing/2014/main" id="{E5B86264-B451-4CF3-8858-C61218C8B77D}"/>
                  </a:ext>
                </a:extLst>
              </p:cNvPr>
              <p:cNvSpPr>
                <a:spLocks noChangeShapeType="1"/>
              </p:cNvSpPr>
              <p:nvPr/>
            </p:nvSpPr>
            <p:spPr bwMode="auto">
              <a:xfrm>
                <a:off x="960" y="3072"/>
                <a:ext cx="57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fontAlgn="auto">
                  <a:spcBef>
                    <a:spcPts val="0"/>
                  </a:spcBef>
                  <a:spcAft>
                    <a:spcPts val="0"/>
                  </a:spcAft>
                  <a:defRPr/>
                </a:pPr>
                <a:endParaRPr lang="id-ID" kern="0">
                  <a:solidFill>
                    <a:prstClr val="black"/>
                  </a:solidFill>
                  <a:latin typeface="Book Antiqua" panose="02040602050305030304" pitchFamily="18" charset="0"/>
                </a:endParaRPr>
              </a:p>
            </p:txBody>
          </p:sp>
          <p:sp>
            <p:nvSpPr>
              <p:cNvPr id="36" name="Rectangle 47">
                <a:extLst>
                  <a:ext uri="{FF2B5EF4-FFF2-40B4-BE49-F238E27FC236}">
                    <a16:creationId xmlns:a16="http://schemas.microsoft.com/office/drawing/2014/main" id="{F6B2053D-4EF6-4F32-878E-FCEF354D87C7}"/>
                  </a:ext>
                </a:extLst>
              </p:cNvPr>
              <p:cNvSpPr>
                <a:spLocks noChangeArrowheads="1"/>
              </p:cNvSpPr>
              <p:nvPr/>
            </p:nvSpPr>
            <p:spPr bwMode="auto">
              <a:xfrm>
                <a:off x="573" y="3696"/>
                <a:ext cx="274" cy="28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667" i="1" kern="0">
                    <a:solidFill>
                      <a:srgbClr val="000000"/>
                    </a:solidFill>
                    <a:latin typeface="Book Antiqua" panose="02040602050305030304" pitchFamily="18" charset="0"/>
                    <a:sym typeface="Symbol" pitchFamily="18" charset="2"/>
                  </a:rPr>
                  <a:t>x</a:t>
                </a:r>
                <a:r>
                  <a:rPr lang="en-US" altLang="zh-TW" sz="2667" kern="0" baseline="-25000">
                    <a:solidFill>
                      <a:srgbClr val="000000"/>
                    </a:solidFill>
                    <a:latin typeface="Book Antiqua" panose="02040602050305030304" pitchFamily="18" charset="0"/>
                    <a:sym typeface="Symbol" pitchFamily="18" charset="2"/>
                  </a:rPr>
                  <a:t>1</a:t>
                </a:r>
              </a:p>
            </p:txBody>
          </p:sp>
          <p:sp>
            <p:nvSpPr>
              <p:cNvPr id="37" name="Rectangle 48">
                <a:extLst>
                  <a:ext uri="{FF2B5EF4-FFF2-40B4-BE49-F238E27FC236}">
                    <a16:creationId xmlns:a16="http://schemas.microsoft.com/office/drawing/2014/main" id="{0B3652C3-01BE-4A3F-AB46-2823905DB02B}"/>
                  </a:ext>
                </a:extLst>
              </p:cNvPr>
              <p:cNvSpPr>
                <a:spLocks noChangeArrowheads="1"/>
              </p:cNvSpPr>
              <p:nvPr/>
            </p:nvSpPr>
            <p:spPr bwMode="auto">
              <a:xfrm>
                <a:off x="1677" y="3696"/>
                <a:ext cx="274" cy="28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667" i="1" kern="0" dirty="0">
                    <a:solidFill>
                      <a:srgbClr val="000000"/>
                    </a:solidFill>
                    <a:latin typeface="Book Antiqua" panose="02040602050305030304" pitchFamily="18" charset="0"/>
                    <a:sym typeface="Symbol" pitchFamily="18" charset="2"/>
                  </a:rPr>
                  <a:t>x</a:t>
                </a:r>
                <a:r>
                  <a:rPr lang="en-US" altLang="zh-TW" sz="2667" kern="0" baseline="-25000" dirty="0">
                    <a:solidFill>
                      <a:srgbClr val="000000"/>
                    </a:solidFill>
                    <a:latin typeface="Book Antiqua" panose="02040602050305030304" pitchFamily="18" charset="0"/>
                    <a:sym typeface="Symbol" pitchFamily="18" charset="2"/>
                  </a:rPr>
                  <a:t>2</a:t>
                </a:r>
              </a:p>
            </p:txBody>
          </p:sp>
          <p:sp>
            <p:nvSpPr>
              <p:cNvPr id="38" name="Rectangle 49">
                <a:extLst>
                  <a:ext uri="{FF2B5EF4-FFF2-40B4-BE49-F238E27FC236}">
                    <a16:creationId xmlns:a16="http://schemas.microsoft.com/office/drawing/2014/main" id="{B12E2836-16BA-4A70-B7EB-1214A5409C5E}"/>
                  </a:ext>
                </a:extLst>
              </p:cNvPr>
              <p:cNvSpPr>
                <a:spLocks noChangeArrowheads="1"/>
              </p:cNvSpPr>
              <p:nvPr/>
            </p:nvSpPr>
            <p:spPr bwMode="auto">
              <a:xfrm>
                <a:off x="1132" y="3072"/>
                <a:ext cx="221" cy="2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133" kern="0" dirty="0">
                    <a:solidFill>
                      <a:srgbClr val="000000"/>
                    </a:solidFill>
                    <a:latin typeface="Book Antiqua" panose="02040602050305030304" pitchFamily="18" charset="0"/>
                    <a:sym typeface="Symbol" pitchFamily="18" charset="2"/>
                  </a:rPr>
                  <a:t></a:t>
                </a:r>
              </a:p>
            </p:txBody>
          </p:sp>
          <p:sp>
            <p:nvSpPr>
              <p:cNvPr id="39" name="Rectangle 50">
                <a:extLst>
                  <a:ext uri="{FF2B5EF4-FFF2-40B4-BE49-F238E27FC236}">
                    <a16:creationId xmlns:a16="http://schemas.microsoft.com/office/drawing/2014/main" id="{58E93945-1E05-45CB-B8A3-051ED27817DD}"/>
                  </a:ext>
                </a:extLst>
              </p:cNvPr>
              <p:cNvSpPr>
                <a:spLocks noChangeArrowheads="1"/>
              </p:cNvSpPr>
              <p:nvPr/>
            </p:nvSpPr>
            <p:spPr bwMode="auto">
              <a:xfrm>
                <a:off x="1104" y="2822"/>
                <a:ext cx="240" cy="2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1219170" fontAlgn="auto">
                  <a:spcBef>
                    <a:spcPts val="0"/>
                  </a:spcBef>
                  <a:spcAft>
                    <a:spcPts val="0"/>
                  </a:spcAft>
                  <a:defRPr/>
                </a:pPr>
                <a:r>
                  <a:rPr lang="en-US" altLang="zh-TW" sz="2133" i="1" kern="0" dirty="0">
                    <a:solidFill>
                      <a:srgbClr val="000000"/>
                    </a:solidFill>
                    <a:latin typeface="Book Antiqua" panose="02040602050305030304" pitchFamily="18" charset="0"/>
                    <a:sym typeface="Symbol" pitchFamily="18" charset="2"/>
                  </a:rPr>
                  <a:t>b</a:t>
                </a:r>
                <a:endParaRPr lang="en-US" altLang="zh-TW" sz="2133" i="1" kern="0" baseline="-25000" dirty="0">
                  <a:solidFill>
                    <a:srgbClr val="000000"/>
                  </a:solidFill>
                  <a:latin typeface="Book Antiqua" panose="02040602050305030304" pitchFamily="18" charset="0"/>
                  <a:sym typeface="Symbol" pitchFamily="18" charset="2"/>
                </a:endParaRPr>
              </a:p>
            </p:txBody>
          </p:sp>
          <p:sp>
            <p:nvSpPr>
              <p:cNvPr id="40" name="Rectangle 51">
                <a:extLst>
                  <a:ext uri="{FF2B5EF4-FFF2-40B4-BE49-F238E27FC236}">
                    <a16:creationId xmlns:a16="http://schemas.microsoft.com/office/drawing/2014/main" id="{1F5CAB20-C75B-4DEF-90B0-9EF614FC1E30}"/>
                  </a:ext>
                </a:extLst>
              </p:cNvPr>
              <p:cNvSpPr>
                <a:spLocks noChangeArrowheads="1"/>
              </p:cNvSpPr>
              <p:nvPr/>
            </p:nvSpPr>
            <p:spPr bwMode="auto">
              <a:xfrm>
                <a:off x="1152" y="2160"/>
                <a:ext cx="207" cy="28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667" i="1" kern="0">
                    <a:solidFill>
                      <a:srgbClr val="000000"/>
                    </a:solidFill>
                    <a:latin typeface="Book Antiqua" panose="02040602050305030304" pitchFamily="18" charset="0"/>
                    <a:sym typeface="Symbol" pitchFamily="18" charset="2"/>
                  </a:rPr>
                  <a:t>y</a:t>
                </a:r>
                <a:endParaRPr lang="en-US" altLang="zh-TW" sz="2667" kern="0" baseline="-25000">
                  <a:solidFill>
                    <a:srgbClr val="000000"/>
                  </a:solidFill>
                  <a:latin typeface="Book Antiqua" panose="02040602050305030304" pitchFamily="18" charset="0"/>
                  <a:sym typeface="Symbol" pitchFamily="18" charset="2"/>
                </a:endParaRPr>
              </a:p>
            </p:txBody>
          </p:sp>
        </p:grpSp>
        <p:sp>
          <p:nvSpPr>
            <p:cNvPr id="29" name="Rectangle 52">
              <a:extLst>
                <a:ext uri="{FF2B5EF4-FFF2-40B4-BE49-F238E27FC236}">
                  <a16:creationId xmlns:a16="http://schemas.microsoft.com/office/drawing/2014/main" id="{0151DA3B-650E-4064-8BA5-C68AB694BB37}"/>
                </a:ext>
              </a:extLst>
            </p:cNvPr>
            <p:cNvSpPr>
              <a:spLocks noChangeArrowheads="1"/>
            </p:cNvSpPr>
            <p:nvPr/>
          </p:nvSpPr>
          <p:spPr bwMode="auto">
            <a:xfrm>
              <a:off x="221" y="3461"/>
              <a:ext cx="297" cy="26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400" i="1" kern="0" dirty="0">
                  <a:solidFill>
                    <a:srgbClr val="000000"/>
                  </a:solidFill>
                  <a:latin typeface="Book Antiqua" panose="02040602050305030304" pitchFamily="18" charset="0"/>
                  <a:sym typeface="Symbol" pitchFamily="18" charset="2"/>
                </a:rPr>
                <a:t>w</a:t>
              </a:r>
              <a:r>
                <a:rPr lang="en-US" altLang="zh-TW" sz="2400" kern="0" baseline="-25000" dirty="0">
                  <a:solidFill>
                    <a:srgbClr val="000000"/>
                  </a:solidFill>
                  <a:latin typeface="Book Antiqua" panose="02040602050305030304" pitchFamily="18" charset="0"/>
                  <a:sym typeface="Symbol" pitchFamily="18" charset="2"/>
                </a:rPr>
                <a:t>1</a:t>
              </a:r>
            </a:p>
          </p:txBody>
        </p:sp>
        <p:sp>
          <p:nvSpPr>
            <p:cNvPr id="30" name="Rectangle 53">
              <a:extLst>
                <a:ext uri="{FF2B5EF4-FFF2-40B4-BE49-F238E27FC236}">
                  <a16:creationId xmlns:a16="http://schemas.microsoft.com/office/drawing/2014/main" id="{20CC570F-58F1-4151-BD9C-B58154E1C489}"/>
                </a:ext>
              </a:extLst>
            </p:cNvPr>
            <p:cNvSpPr>
              <a:spLocks noChangeArrowheads="1"/>
            </p:cNvSpPr>
            <p:nvPr/>
          </p:nvSpPr>
          <p:spPr bwMode="auto">
            <a:xfrm>
              <a:off x="1325" y="3461"/>
              <a:ext cx="297" cy="26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170" fontAlgn="auto">
                <a:spcBef>
                  <a:spcPts val="0"/>
                </a:spcBef>
                <a:spcAft>
                  <a:spcPts val="0"/>
                </a:spcAft>
                <a:defRPr/>
              </a:pPr>
              <a:r>
                <a:rPr lang="en-US" altLang="zh-TW" sz="2400" i="1" kern="0" dirty="0">
                  <a:solidFill>
                    <a:srgbClr val="000000"/>
                  </a:solidFill>
                  <a:latin typeface="Book Antiqua" panose="02040602050305030304" pitchFamily="18" charset="0"/>
                  <a:sym typeface="Symbol" pitchFamily="18" charset="2"/>
                </a:rPr>
                <a:t>w</a:t>
              </a:r>
              <a:r>
                <a:rPr lang="en-US" altLang="zh-TW" sz="2400" kern="0" baseline="-25000" dirty="0">
                  <a:solidFill>
                    <a:srgbClr val="000000"/>
                  </a:solidFill>
                  <a:latin typeface="Book Antiqua" panose="02040602050305030304" pitchFamily="18" charset="0"/>
                  <a:sym typeface="Symbol" pitchFamily="18" charset="2"/>
                </a:rPr>
                <a:t>2</a:t>
              </a: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06D1ABF-1E96-4F44-ABED-1F1DEADDADAC}"/>
                  </a:ext>
                </a:extLst>
              </p:cNvPr>
              <p:cNvSpPr txBox="1"/>
              <p:nvPr/>
            </p:nvSpPr>
            <p:spPr>
              <a:xfrm>
                <a:off x="3935965" y="3089228"/>
                <a:ext cx="34946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p:txBody>
          </p:sp>
        </mc:Choice>
        <mc:Fallback xmlns="">
          <p:sp>
            <p:nvSpPr>
              <p:cNvPr id="44" name="TextBox 43">
                <a:extLst>
                  <a:ext uri="{FF2B5EF4-FFF2-40B4-BE49-F238E27FC236}">
                    <a16:creationId xmlns:a16="http://schemas.microsoft.com/office/drawing/2014/main" id="{006D1ABF-1E96-4F44-ABED-1F1DEADDADAC}"/>
                  </a:ext>
                </a:extLst>
              </p:cNvPr>
              <p:cNvSpPr txBox="1">
                <a:spLocks noRot="1" noChangeAspect="1" noMove="1" noResize="1" noEditPoints="1" noAdjustHandles="1" noChangeArrowheads="1" noChangeShapeType="1" noTextEdit="1"/>
              </p:cNvSpPr>
              <p:nvPr/>
            </p:nvSpPr>
            <p:spPr>
              <a:xfrm>
                <a:off x="3935965" y="3089228"/>
                <a:ext cx="3494610" cy="461665"/>
              </a:xfrm>
              <a:prstGeom prst="rect">
                <a:avLst/>
              </a:prstGeom>
              <a:blipFill>
                <a:blip r:embed="rId3"/>
                <a:stretch>
                  <a:fillRect b="-21333"/>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86CEC15-7674-4466-9822-1BEF5A63BB04}"/>
                  </a:ext>
                </a:extLst>
              </p:cNvPr>
              <p:cNvSpPr txBox="1"/>
              <p:nvPr/>
            </p:nvSpPr>
            <p:spPr>
              <a:xfrm>
                <a:off x="4263918" y="3701392"/>
                <a:ext cx="2955874"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)≥0</m:t>
                              </m:r>
                            </m:e>
                            <m:e>
                              <m:r>
                                <a:rPr lang="en-US" sz="2400" i="1">
                                  <a:latin typeface="Cambria Math" panose="02040503050406030204" pitchFamily="18" charset="0"/>
                                </a:rPr>
                                <m:t>0      </m:t>
                              </m:r>
                              <m:r>
                                <a:rPr lang="en-US" sz="2400" i="1">
                                  <a:latin typeface="Cambria Math" panose="02040503050406030204" pitchFamily="18" charset="0"/>
                                </a:rPr>
                                <m:t>𝑜𝑡h𝑒𝑟𝑤𝑖𝑠𝑒</m:t>
                              </m:r>
                            </m:e>
                          </m:eqArr>
                        </m:e>
                      </m:d>
                    </m:oMath>
                  </m:oMathPara>
                </a14:m>
                <a:endParaRPr lang="en-US" sz="1600" dirty="0"/>
              </a:p>
            </p:txBody>
          </p:sp>
        </mc:Choice>
        <mc:Fallback xmlns="">
          <p:sp>
            <p:nvSpPr>
              <p:cNvPr id="45" name="TextBox 44">
                <a:extLst>
                  <a:ext uri="{FF2B5EF4-FFF2-40B4-BE49-F238E27FC236}">
                    <a16:creationId xmlns:a16="http://schemas.microsoft.com/office/drawing/2014/main" id="{386CEC15-7674-4466-9822-1BEF5A63BB04}"/>
                  </a:ext>
                </a:extLst>
              </p:cNvPr>
              <p:cNvSpPr txBox="1">
                <a:spLocks noRot="1" noChangeAspect="1" noMove="1" noResize="1" noEditPoints="1" noAdjustHandles="1" noChangeArrowheads="1" noChangeShapeType="1" noTextEdit="1"/>
              </p:cNvSpPr>
              <p:nvPr/>
            </p:nvSpPr>
            <p:spPr>
              <a:xfrm>
                <a:off x="4263918" y="3701392"/>
                <a:ext cx="2955874" cy="916148"/>
              </a:xfrm>
              <a:prstGeom prst="rect">
                <a:avLst/>
              </a:prstGeom>
              <a:blipFill>
                <a:blip r:embed="rId4"/>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3154138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Permasalahan Linear dan </a:t>
            </a:r>
            <a:r>
              <a:rPr lang="en-ID" smtClean="0"/>
              <a:t>Non-Linear</a:t>
            </a:r>
            <a:endParaRPr lang="en-ID"/>
          </a:p>
        </p:txBody>
      </p:sp>
      <p:sp>
        <p:nvSpPr>
          <p:cNvPr id="144" name="Google Shape;144;p5"/>
          <p:cNvSpPr txBox="1"/>
          <p:nvPr/>
        </p:nvSpPr>
        <p:spPr>
          <a:xfrm>
            <a:off x="390643" y="1400960"/>
            <a:ext cx="11441807" cy="1715942"/>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err="1">
                <a:solidFill>
                  <a:srgbClr val="0F3570"/>
                </a:solidFill>
                <a:latin typeface="Overlock"/>
                <a:sym typeface="Overlock"/>
              </a:rPr>
              <a:t>Permasalahan</a:t>
            </a:r>
            <a:r>
              <a:rPr lang="en-US" sz="2400" dirty="0">
                <a:solidFill>
                  <a:srgbClr val="0F3570"/>
                </a:solidFill>
                <a:latin typeface="Overlock"/>
                <a:sym typeface="Overlock"/>
              </a:rPr>
              <a:t> </a:t>
            </a:r>
            <a:r>
              <a:rPr lang="en-US" sz="2400" dirty="0" err="1">
                <a:solidFill>
                  <a:srgbClr val="0F3570"/>
                </a:solidFill>
                <a:latin typeface="Overlock"/>
                <a:sym typeface="Overlock"/>
              </a:rPr>
              <a:t>klasifikasi</a:t>
            </a:r>
            <a:r>
              <a:rPr lang="en-US" sz="2400" dirty="0">
                <a:solidFill>
                  <a:srgbClr val="0F3570"/>
                </a:solidFill>
                <a:latin typeface="Overlock"/>
                <a:sym typeface="Overlock"/>
              </a:rPr>
              <a:t> </a:t>
            </a:r>
            <a:r>
              <a:rPr lang="en-US" sz="2400" dirty="0" err="1">
                <a:solidFill>
                  <a:srgbClr val="0F3570"/>
                </a:solidFill>
                <a:latin typeface="Overlock"/>
                <a:sym typeface="Overlock"/>
              </a:rPr>
              <a:t>dapat</a:t>
            </a:r>
            <a:r>
              <a:rPr lang="en-US" sz="2400" dirty="0">
                <a:solidFill>
                  <a:srgbClr val="0F3570"/>
                </a:solidFill>
                <a:latin typeface="Overlock"/>
                <a:sym typeface="Overlock"/>
              </a:rPr>
              <a:t> </a:t>
            </a:r>
            <a:r>
              <a:rPr lang="en-US" sz="2400" dirty="0" err="1">
                <a:solidFill>
                  <a:srgbClr val="0F3570"/>
                </a:solidFill>
                <a:latin typeface="Overlock"/>
                <a:sym typeface="Overlock"/>
              </a:rPr>
              <a:t>dikategorikan</a:t>
            </a:r>
            <a:r>
              <a:rPr lang="en-US" sz="2400" dirty="0">
                <a:solidFill>
                  <a:srgbClr val="0F3570"/>
                </a:solidFill>
                <a:latin typeface="Overlock"/>
                <a:sym typeface="Overlock"/>
              </a:rPr>
              <a:t> </a:t>
            </a:r>
            <a:r>
              <a:rPr lang="en-US" sz="2400" dirty="0" err="1">
                <a:solidFill>
                  <a:srgbClr val="0F3570"/>
                </a:solidFill>
                <a:latin typeface="Overlock"/>
                <a:sym typeface="Overlock"/>
              </a:rPr>
              <a:t>sebagai</a:t>
            </a:r>
            <a:r>
              <a:rPr lang="en-US" sz="2400" dirty="0">
                <a:solidFill>
                  <a:srgbClr val="0F3570"/>
                </a:solidFill>
                <a:latin typeface="Overlock"/>
              </a:rPr>
              <a:t>: </a:t>
            </a:r>
            <a:endParaRPr sz="2400" dirty="0">
              <a:solidFill>
                <a:srgbClr val="0F3570"/>
              </a:solidFill>
              <a:latin typeface="Overlock"/>
              <a:sym typeface="Overlock"/>
            </a:endParaRPr>
          </a:p>
          <a:p>
            <a:pPr marL="609585" indent="-457189">
              <a:lnSpc>
                <a:spcPct val="95000"/>
              </a:lnSpc>
              <a:buClr>
                <a:schemeClr val="dk2"/>
              </a:buClr>
              <a:buSzPts val="1800"/>
              <a:buFont typeface="Arial"/>
              <a:buChar char="●"/>
            </a:pPr>
            <a:r>
              <a:rPr lang="en-US" sz="2267" dirty="0" err="1">
                <a:solidFill>
                  <a:srgbClr val="0F3570"/>
                </a:solidFill>
                <a:latin typeface="Overlock"/>
                <a:sym typeface="Overlock"/>
              </a:rPr>
              <a:t>Permasalahan</a:t>
            </a:r>
            <a:r>
              <a:rPr lang="en-US" sz="2267" dirty="0">
                <a:solidFill>
                  <a:srgbClr val="0F3570"/>
                </a:solidFill>
                <a:latin typeface="Overlock"/>
                <a:sym typeface="Overlock"/>
              </a:rPr>
              <a:t> Linear, </a:t>
            </a:r>
            <a:r>
              <a:rPr lang="en-US" sz="2267" dirty="0" err="1">
                <a:solidFill>
                  <a:srgbClr val="0F3570"/>
                </a:solidFill>
                <a:latin typeface="Overlock"/>
                <a:sym typeface="Overlock"/>
              </a:rPr>
              <a:t>misalnya</a:t>
            </a:r>
            <a:r>
              <a:rPr lang="en-US" sz="2267" dirty="0">
                <a:solidFill>
                  <a:srgbClr val="0F3570"/>
                </a:solidFill>
                <a:latin typeface="Overlock"/>
                <a:sym typeface="Overlock"/>
              </a:rPr>
              <a:t> </a:t>
            </a:r>
            <a:r>
              <a:rPr lang="en-US" sz="2267" dirty="0" err="1">
                <a:solidFill>
                  <a:srgbClr val="0F3570"/>
                </a:solidFill>
                <a:latin typeface="Overlock"/>
                <a:sym typeface="Overlock"/>
              </a:rPr>
              <a:t>fungsi</a:t>
            </a:r>
            <a:r>
              <a:rPr lang="en-US" sz="2267" dirty="0">
                <a:solidFill>
                  <a:srgbClr val="0F3570"/>
                </a:solidFill>
                <a:latin typeface="Overlock"/>
                <a:sym typeface="Overlock"/>
              </a:rPr>
              <a:t> OR dan AND</a:t>
            </a:r>
          </a:p>
          <a:p>
            <a:pPr marL="609585" indent="-457189">
              <a:lnSpc>
                <a:spcPct val="95000"/>
              </a:lnSpc>
              <a:buClr>
                <a:schemeClr val="dk2"/>
              </a:buClr>
              <a:buSzPts val="1800"/>
              <a:buFont typeface="Arial"/>
              <a:buChar char="●"/>
            </a:pPr>
            <a:r>
              <a:rPr lang="en-US" sz="2267" dirty="0" err="1">
                <a:solidFill>
                  <a:srgbClr val="0F3570"/>
                </a:solidFill>
                <a:latin typeface="Overlock"/>
                <a:sym typeface="Overlock"/>
              </a:rPr>
              <a:t>Permasalahan</a:t>
            </a:r>
            <a:r>
              <a:rPr lang="en-US" sz="2267" dirty="0">
                <a:solidFill>
                  <a:srgbClr val="0F3570"/>
                </a:solidFill>
                <a:latin typeface="Overlock"/>
                <a:sym typeface="Overlock"/>
              </a:rPr>
              <a:t> Non-Linear, </a:t>
            </a:r>
            <a:r>
              <a:rPr lang="en-US" sz="2267" dirty="0" err="1">
                <a:solidFill>
                  <a:srgbClr val="0F3570"/>
                </a:solidFill>
                <a:latin typeface="Overlock"/>
                <a:sym typeface="Overlock"/>
              </a:rPr>
              <a:t>misalnya</a:t>
            </a:r>
            <a:r>
              <a:rPr lang="en-US" sz="2267" dirty="0">
                <a:solidFill>
                  <a:srgbClr val="0F3570"/>
                </a:solidFill>
                <a:latin typeface="Overlock"/>
                <a:sym typeface="Overlock"/>
              </a:rPr>
              <a:t> </a:t>
            </a:r>
            <a:r>
              <a:rPr lang="en-US" sz="2267" dirty="0" err="1">
                <a:solidFill>
                  <a:srgbClr val="0F3570"/>
                </a:solidFill>
                <a:latin typeface="Overlock"/>
                <a:sym typeface="Overlock"/>
              </a:rPr>
              <a:t>fungsi</a:t>
            </a:r>
            <a:r>
              <a:rPr lang="en-US" sz="2267" dirty="0">
                <a:solidFill>
                  <a:srgbClr val="0F3570"/>
                </a:solidFill>
                <a:latin typeface="Overlock"/>
                <a:sym typeface="Overlock"/>
              </a:rPr>
              <a:t> XOR</a:t>
            </a:r>
          </a:p>
          <a:p>
            <a:pPr>
              <a:spcBef>
                <a:spcPts val="0"/>
              </a:spcBef>
              <a:spcAft>
                <a:spcPts val="0"/>
              </a:spcAft>
              <a:buClr>
                <a:srgbClr val="000000"/>
              </a:buClr>
              <a:buSzPts val="1200"/>
            </a:pPr>
            <a:endParaRPr sz="2400" dirty="0">
              <a:solidFill>
                <a:srgbClr val="000000"/>
              </a:solidFill>
              <a:latin typeface="Overlock"/>
              <a:ea typeface="Overlock"/>
              <a:cs typeface="Overlock"/>
              <a:sym typeface="Overlock"/>
            </a:endParaRPr>
          </a:p>
        </p:txBody>
      </p:sp>
      <p:grpSp>
        <p:nvGrpSpPr>
          <p:cNvPr id="42" name="Group 41">
            <a:extLst>
              <a:ext uri="{FF2B5EF4-FFF2-40B4-BE49-F238E27FC236}">
                <a16:creationId xmlns:a16="http://schemas.microsoft.com/office/drawing/2014/main" id="{7C13B39F-C2F9-496C-AE39-925BE6700B4A}"/>
              </a:ext>
            </a:extLst>
          </p:cNvPr>
          <p:cNvGrpSpPr>
            <a:grpSpLocks noChangeAspect="1"/>
          </p:cNvGrpSpPr>
          <p:nvPr/>
        </p:nvGrpSpPr>
        <p:grpSpPr>
          <a:xfrm>
            <a:off x="8191586" y="1430346"/>
            <a:ext cx="2144948" cy="1687985"/>
            <a:chOff x="740786" y="3227408"/>
            <a:chExt cx="3900154" cy="3069257"/>
          </a:xfrm>
        </p:grpSpPr>
        <p:sp>
          <p:nvSpPr>
            <p:cNvPr id="46" name="Oval 4">
              <a:extLst>
                <a:ext uri="{FF2B5EF4-FFF2-40B4-BE49-F238E27FC236}">
                  <a16:creationId xmlns:a16="http://schemas.microsoft.com/office/drawing/2014/main" id="{118A0B4F-D965-44E9-8F83-CA4193CB42BE}"/>
                </a:ext>
              </a:extLst>
            </p:cNvPr>
            <p:cNvSpPr>
              <a:spLocks noChangeArrowheads="1"/>
            </p:cNvSpPr>
            <p:nvPr/>
          </p:nvSpPr>
          <p:spPr bwMode="auto">
            <a:xfrm>
              <a:off x="3745286" y="4795692"/>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7" name="Oval 5">
              <a:extLst>
                <a:ext uri="{FF2B5EF4-FFF2-40B4-BE49-F238E27FC236}">
                  <a16:creationId xmlns:a16="http://schemas.microsoft.com/office/drawing/2014/main" id="{8EB03C6D-FAF2-4384-B8FD-CEA9A1FC3BBF}"/>
                </a:ext>
              </a:extLst>
            </p:cNvPr>
            <p:cNvSpPr>
              <a:spLocks noChangeArrowheads="1"/>
            </p:cNvSpPr>
            <p:nvPr/>
          </p:nvSpPr>
          <p:spPr bwMode="auto">
            <a:xfrm>
              <a:off x="2302287" y="5557125"/>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8" name="Oval 6">
              <a:extLst>
                <a:ext uri="{FF2B5EF4-FFF2-40B4-BE49-F238E27FC236}">
                  <a16:creationId xmlns:a16="http://schemas.microsoft.com/office/drawing/2014/main" id="{A8D5FCA2-052A-48D9-88CF-12C5524832DC}"/>
                </a:ext>
              </a:extLst>
            </p:cNvPr>
            <p:cNvSpPr>
              <a:spLocks noChangeArrowheads="1"/>
            </p:cNvSpPr>
            <p:nvPr/>
          </p:nvSpPr>
          <p:spPr bwMode="auto">
            <a:xfrm>
              <a:off x="3250373" y="5164167"/>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9" name="Oval 8">
              <a:extLst>
                <a:ext uri="{FF2B5EF4-FFF2-40B4-BE49-F238E27FC236}">
                  <a16:creationId xmlns:a16="http://schemas.microsoft.com/office/drawing/2014/main" id="{1C7D0C70-C8A4-48AE-908E-5677BF83D11F}"/>
                </a:ext>
              </a:extLst>
            </p:cNvPr>
            <p:cNvSpPr>
              <a:spLocks noChangeArrowheads="1"/>
            </p:cNvSpPr>
            <p:nvPr/>
          </p:nvSpPr>
          <p:spPr bwMode="auto">
            <a:xfrm>
              <a:off x="2630706" y="5126449"/>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 name="Oval 12">
              <a:extLst>
                <a:ext uri="{FF2B5EF4-FFF2-40B4-BE49-F238E27FC236}">
                  <a16:creationId xmlns:a16="http://schemas.microsoft.com/office/drawing/2014/main" id="{F6A5E872-38E8-473F-80BE-9FF9B5DCE876}"/>
                </a:ext>
              </a:extLst>
            </p:cNvPr>
            <p:cNvSpPr>
              <a:spLocks noChangeArrowheads="1"/>
            </p:cNvSpPr>
            <p:nvPr/>
          </p:nvSpPr>
          <p:spPr bwMode="auto">
            <a:xfrm>
              <a:off x="4087190" y="4260808"/>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1" name="Oval 13">
              <a:extLst>
                <a:ext uri="{FF2B5EF4-FFF2-40B4-BE49-F238E27FC236}">
                  <a16:creationId xmlns:a16="http://schemas.microsoft.com/office/drawing/2014/main" id="{D1908818-6F3A-47BE-A73A-2531352F7C4A}"/>
                </a:ext>
              </a:extLst>
            </p:cNvPr>
            <p:cNvSpPr>
              <a:spLocks noChangeArrowheads="1"/>
            </p:cNvSpPr>
            <p:nvPr/>
          </p:nvSpPr>
          <p:spPr bwMode="auto">
            <a:xfrm>
              <a:off x="3195727" y="4613773"/>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2" name="Oval 14">
              <a:extLst>
                <a:ext uri="{FF2B5EF4-FFF2-40B4-BE49-F238E27FC236}">
                  <a16:creationId xmlns:a16="http://schemas.microsoft.com/office/drawing/2014/main" id="{3BF58A97-D52B-46B6-9ABE-8EF04C6F4CE3}"/>
                </a:ext>
              </a:extLst>
            </p:cNvPr>
            <p:cNvSpPr>
              <a:spLocks noChangeArrowheads="1"/>
            </p:cNvSpPr>
            <p:nvPr/>
          </p:nvSpPr>
          <p:spPr bwMode="auto">
            <a:xfrm>
              <a:off x="2981608" y="5785725"/>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 name="Oval 15">
              <a:extLst>
                <a:ext uri="{FF2B5EF4-FFF2-40B4-BE49-F238E27FC236}">
                  <a16:creationId xmlns:a16="http://schemas.microsoft.com/office/drawing/2014/main" id="{A07E76FC-8FE3-429F-A7CA-7D23EDB490D6}"/>
                </a:ext>
              </a:extLst>
            </p:cNvPr>
            <p:cNvSpPr>
              <a:spLocks noChangeArrowheads="1"/>
            </p:cNvSpPr>
            <p:nvPr/>
          </p:nvSpPr>
          <p:spPr bwMode="auto">
            <a:xfrm>
              <a:off x="3678754" y="5546178"/>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4" name="Oval 16">
              <a:extLst>
                <a:ext uri="{FF2B5EF4-FFF2-40B4-BE49-F238E27FC236}">
                  <a16:creationId xmlns:a16="http://schemas.microsoft.com/office/drawing/2014/main" id="{D8CCF742-03C1-4139-957D-1E716857D6A7}"/>
                </a:ext>
              </a:extLst>
            </p:cNvPr>
            <p:cNvSpPr>
              <a:spLocks noChangeArrowheads="1"/>
            </p:cNvSpPr>
            <p:nvPr/>
          </p:nvSpPr>
          <p:spPr bwMode="auto">
            <a:xfrm>
              <a:off x="4295862" y="5030847"/>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nvGrpSpPr>
            <p:cNvPr id="55" name="Group 18">
              <a:extLst>
                <a:ext uri="{FF2B5EF4-FFF2-40B4-BE49-F238E27FC236}">
                  <a16:creationId xmlns:a16="http://schemas.microsoft.com/office/drawing/2014/main" id="{FD5E12E6-4D72-4790-AAA6-B29CBF38E3CE}"/>
                </a:ext>
              </a:extLst>
            </p:cNvPr>
            <p:cNvGrpSpPr>
              <a:grpSpLocks/>
            </p:cNvGrpSpPr>
            <p:nvPr/>
          </p:nvGrpSpPr>
          <p:grpSpPr bwMode="auto">
            <a:xfrm>
              <a:off x="1463910" y="4201590"/>
              <a:ext cx="304800" cy="304800"/>
              <a:chOff x="1296" y="2784"/>
              <a:chExt cx="192" cy="192"/>
            </a:xfrm>
          </p:grpSpPr>
          <p:sp>
            <p:nvSpPr>
              <p:cNvPr id="81" name="Line 19">
                <a:extLst>
                  <a:ext uri="{FF2B5EF4-FFF2-40B4-BE49-F238E27FC236}">
                    <a16:creationId xmlns:a16="http://schemas.microsoft.com/office/drawing/2014/main" id="{B52CEF85-860E-415F-9FB5-E077B61C8D96}"/>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2" name="Line 20">
                <a:extLst>
                  <a:ext uri="{FF2B5EF4-FFF2-40B4-BE49-F238E27FC236}">
                    <a16:creationId xmlns:a16="http://schemas.microsoft.com/office/drawing/2014/main" id="{73F43211-5722-4E3B-93F3-AEE4F59DBCAE}"/>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6" name="Group 55">
              <a:extLst>
                <a:ext uri="{FF2B5EF4-FFF2-40B4-BE49-F238E27FC236}">
                  <a16:creationId xmlns:a16="http://schemas.microsoft.com/office/drawing/2014/main" id="{54FC2AF6-C2F0-46C8-88BF-F08024FAD68B}"/>
                </a:ext>
              </a:extLst>
            </p:cNvPr>
            <p:cNvGrpSpPr>
              <a:grpSpLocks/>
            </p:cNvGrpSpPr>
            <p:nvPr/>
          </p:nvGrpSpPr>
          <p:grpSpPr bwMode="auto">
            <a:xfrm>
              <a:off x="1153110" y="5185875"/>
              <a:ext cx="304800" cy="304800"/>
              <a:chOff x="1296" y="2784"/>
              <a:chExt cx="192" cy="192"/>
            </a:xfrm>
          </p:grpSpPr>
          <p:sp>
            <p:nvSpPr>
              <p:cNvPr id="79" name="Line 22">
                <a:extLst>
                  <a:ext uri="{FF2B5EF4-FFF2-40B4-BE49-F238E27FC236}">
                    <a16:creationId xmlns:a16="http://schemas.microsoft.com/office/drawing/2014/main" id="{227744DB-EA7E-459C-AA25-F5BB1AF5C20C}"/>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0" name="Line 23">
                <a:extLst>
                  <a:ext uri="{FF2B5EF4-FFF2-40B4-BE49-F238E27FC236}">
                    <a16:creationId xmlns:a16="http://schemas.microsoft.com/office/drawing/2014/main" id="{E34A551E-59F9-4008-B887-8DC39DFFC093}"/>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7" name="Group 24">
              <a:extLst>
                <a:ext uri="{FF2B5EF4-FFF2-40B4-BE49-F238E27FC236}">
                  <a16:creationId xmlns:a16="http://schemas.microsoft.com/office/drawing/2014/main" id="{38C8B3D8-9856-4DED-A4C4-73C6702E10E5}"/>
                </a:ext>
              </a:extLst>
            </p:cNvPr>
            <p:cNvGrpSpPr>
              <a:grpSpLocks/>
            </p:cNvGrpSpPr>
            <p:nvPr/>
          </p:nvGrpSpPr>
          <p:grpSpPr bwMode="auto">
            <a:xfrm>
              <a:off x="740786" y="4565608"/>
              <a:ext cx="304800" cy="304800"/>
              <a:chOff x="1296" y="2784"/>
              <a:chExt cx="192" cy="192"/>
            </a:xfrm>
          </p:grpSpPr>
          <p:sp>
            <p:nvSpPr>
              <p:cNvPr id="77" name="Line 25">
                <a:extLst>
                  <a:ext uri="{FF2B5EF4-FFF2-40B4-BE49-F238E27FC236}">
                    <a16:creationId xmlns:a16="http://schemas.microsoft.com/office/drawing/2014/main" id="{BF861311-D5E4-4FFD-8738-ABAB3FC1C756}"/>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8" name="Line 26">
                <a:extLst>
                  <a:ext uri="{FF2B5EF4-FFF2-40B4-BE49-F238E27FC236}">
                    <a16:creationId xmlns:a16="http://schemas.microsoft.com/office/drawing/2014/main" id="{1BBD6B3B-D4C9-4435-9736-6EF0850B60A5}"/>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8" name="Group 27">
              <a:extLst>
                <a:ext uri="{FF2B5EF4-FFF2-40B4-BE49-F238E27FC236}">
                  <a16:creationId xmlns:a16="http://schemas.microsoft.com/office/drawing/2014/main" id="{51F5F9F7-4CFA-4FA0-8D59-660DE8024E70}"/>
                </a:ext>
              </a:extLst>
            </p:cNvPr>
            <p:cNvGrpSpPr>
              <a:grpSpLocks/>
            </p:cNvGrpSpPr>
            <p:nvPr/>
          </p:nvGrpSpPr>
          <p:grpSpPr bwMode="auto">
            <a:xfrm>
              <a:off x="2848414" y="3227408"/>
              <a:ext cx="304800" cy="304800"/>
              <a:chOff x="1296" y="2784"/>
              <a:chExt cx="192" cy="192"/>
            </a:xfrm>
          </p:grpSpPr>
          <p:sp>
            <p:nvSpPr>
              <p:cNvPr id="75" name="Line 28">
                <a:extLst>
                  <a:ext uri="{FF2B5EF4-FFF2-40B4-BE49-F238E27FC236}">
                    <a16:creationId xmlns:a16="http://schemas.microsoft.com/office/drawing/2014/main" id="{7E90C26C-20D2-410C-9689-AC7BCCC67DC1}"/>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6" name="Line 29">
                <a:extLst>
                  <a:ext uri="{FF2B5EF4-FFF2-40B4-BE49-F238E27FC236}">
                    <a16:creationId xmlns:a16="http://schemas.microsoft.com/office/drawing/2014/main" id="{E3F03423-0027-410D-A433-1FA55E9191F1}"/>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9" name="Group 39">
              <a:extLst>
                <a:ext uri="{FF2B5EF4-FFF2-40B4-BE49-F238E27FC236}">
                  <a16:creationId xmlns:a16="http://schemas.microsoft.com/office/drawing/2014/main" id="{37005B2F-4B89-4246-84F2-5ACF1F2ECFAE}"/>
                </a:ext>
              </a:extLst>
            </p:cNvPr>
            <p:cNvGrpSpPr>
              <a:grpSpLocks/>
            </p:cNvGrpSpPr>
            <p:nvPr/>
          </p:nvGrpSpPr>
          <p:grpSpPr bwMode="auto">
            <a:xfrm>
              <a:off x="2890927" y="3956234"/>
              <a:ext cx="304800" cy="304800"/>
              <a:chOff x="1296" y="2784"/>
              <a:chExt cx="192" cy="192"/>
            </a:xfrm>
          </p:grpSpPr>
          <p:sp>
            <p:nvSpPr>
              <p:cNvPr id="73" name="Line 40">
                <a:extLst>
                  <a:ext uri="{FF2B5EF4-FFF2-40B4-BE49-F238E27FC236}">
                    <a16:creationId xmlns:a16="http://schemas.microsoft.com/office/drawing/2014/main" id="{4CEBCFF3-D977-4144-A16B-C1F6E8C3A26E}"/>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4" name="Line 41">
                <a:extLst>
                  <a:ext uri="{FF2B5EF4-FFF2-40B4-BE49-F238E27FC236}">
                    <a16:creationId xmlns:a16="http://schemas.microsoft.com/office/drawing/2014/main" id="{416F6D82-2B61-40C7-8361-C4AF0F3E067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60" name="Group 48">
              <a:extLst>
                <a:ext uri="{FF2B5EF4-FFF2-40B4-BE49-F238E27FC236}">
                  <a16:creationId xmlns:a16="http://schemas.microsoft.com/office/drawing/2014/main" id="{8EE15889-187D-4BA7-83F2-B7EEC57B9E4F}"/>
                </a:ext>
              </a:extLst>
            </p:cNvPr>
            <p:cNvGrpSpPr>
              <a:grpSpLocks/>
            </p:cNvGrpSpPr>
            <p:nvPr/>
          </p:nvGrpSpPr>
          <p:grpSpPr bwMode="auto">
            <a:xfrm>
              <a:off x="1843886" y="4778831"/>
              <a:ext cx="304800" cy="304800"/>
              <a:chOff x="1296" y="2784"/>
              <a:chExt cx="192" cy="192"/>
            </a:xfrm>
          </p:grpSpPr>
          <p:sp>
            <p:nvSpPr>
              <p:cNvPr id="71" name="Line 49">
                <a:extLst>
                  <a:ext uri="{FF2B5EF4-FFF2-40B4-BE49-F238E27FC236}">
                    <a16:creationId xmlns:a16="http://schemas.microsoft.com/office/drawing/2014/main" id="{294ABF0F-B15C-4F54-83F4-C2A4FD0450E5}"/>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2" name="Line 50">
                <a:extLst>
                  <a:ext uri="{FF2B5EF4-FFF2-40B4-BE49-F238E27FC236}">
                    <a16:creationId xmlns:a16="http://schemas.microsoft.com/office/drawing/2014/main" id="{C1744CD6-1047-4DCC-9AF8-AF0330772458}"/>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61" name="Group 51">
              <a:extLst>
                <a:ext uri="{FF2B5EF4-FFF2-40B4-BE49-F238E27FC236}">
                  <a16:creationId xmlns:a16="http://schemas.microsoft.com/office/drawing/2014/main" id="{51CEEF9C-9428-44C9-9E81-3D5BDC7DF51D}"/>
                </a:ext>
              </a:extLst>
            </p:cNvPr>
            <p:cNvGrpSpPr>
              <a:grpSpLocks/>
            </p:cNvGrpSpPr>
            <p:nvPr/>
          </p:nvGrpSpPr>
          <p:grpSpPr bwMode="auto">
            <a:xfrm>
              <a:off x="3523321" y="3465032"/>
              <a:ext cx="304800" cy="304800"/>
              <a:chOff x="1296" y="2784"/>
              <a:chExt cx="192" cy="192"/>
            </a:xfrm>
          </p:grpSpPr>
          <p:sp>
            <p:nvSpPr>
              <p:cNvPr id="69" name="Line 52">
                <a:extLst>
                  <a:ext uri="{FF2B5EF4-FFF2-40B4-BE49-F238E27FC236}">
                    <a16:creationId xmlns:a16="http://schemas.microsoft.com/office/drawing/2014/main" id="{3DFCA9FB-1AAD-4B5E-9A50-A638C8D1620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0" name="Line 53">
                <a:extLst>
                  <a:ext uri="{FF2B5EF4-FFF2-40B4-BE49-F238E27FC236}">
                    <a16:creationId xmlns:a16="http://schemas.microsoft.com/office/drawing/2014/main" id="{2FB3729C-4716-430B-A68D-522029D1C6FE}"/>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62" name="Group 54">
              <a:extLst>
                <a:ext uri="{FF2B5EF4-FFF2-40B4-BE49-F238E27FC236}">
                  <a16:creationId xmlns:a16="http://schemas.microsoft.com/office/drawing/2014/main" id="{4D5972EF-C85B-424E-BE11-E4CF90C88284}"/>
                </a:ext>
              </a:extLst>
            </p:cNvPr>
            <p:cNvGrpSpPr>
              <a:grpSpLocks/>
            </p:cNvGrpSpPr>
            <p:nvPr/>
          </p:nvGrpSpPr>
          <p:grpSpPr bwMode="auto">
            <a:xfrm>
              <a:off x="2173506" y="3740626"/>
              <a:ext cx="304800" cy="304800"/>
              <a:chOff x="1296" y="2784"/>
              <a:chExt cx="192" cy="192"/>
            </a:xfrm>
          </p:grpSpPr>
          <p:sp>
            <p:nvSpPr>
              <p:cNvPr id="67" name="Line 55">
                <a:extLst>
                  <a:ext uri="{FF2B5EF4-FFF2-40B4-BE49-F238E27FC236}">
                    <a16:creationId xmlns:a16="http://schemas.microsoft.com/office/drawing/2014/main" id="{C1188F14-E137-4FD9-BFC0-25AB29D4EFA5}"/>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8" name="Line 56">
                <a:extLst>
                  <a:ext uri="{FF2B5EF4-FFF2-40B4-BE49-F238E27FC236}">
                    <a16:creationId xmlns:a16="http://schemas.microsoft.com/office/drawing/2014/main" id="{C8A11D99-8837-49D4-946A-910251FDDD88}"/>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63" name="Group 63">
              <a:extLst>
                <a:ext uri="{FF2B5EF4-FFF2-40B4-BE49-F238E27FC236}">
                  <a16:creationId xmlns:a16="http://schemas.microsoft.com/office/drawing/2014/main" id="{1BB6BDFD-0EF8-40D9-84AB-DE5AF12E83C4}"/>
                </a:ext>
              </a:extLst>
            </p:cNvPr>
            <p:cNvGrpSpPr>
              <a:grpSpLocks/>
            </p:cNvGrpSpPr>
            <p:nvPr/>
          </p:nvGrpSpPr>
          <p:grpSpPr bwMode="auto">
            <a:xfrm>
              <a:off x="1194311" y="3312632"/>
              <a:ext cx="304800" cy="304800"/>
              <a:chOff x="1296" y="2784"/>
              <a:chExt cx="192" cy="192"/>
            </a:xfrm>
          </p:grpSpPr>
          <p:sp>
            <p:nvSpPr>
              <p:cNvPr id="65" name="Line 64">
                <a:extLst>
                  <a:ext uri="{FF2B5EF4-FFF2-40B4-BE49-F238E27FC236}">
                    <a16:creationId xmlns:a16="http://schemas.microsoft.com/office/drawing/2014/main" id="{63254163-B7C8-4E01-9E3C-1C3DD3C25A8B}"/>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 name="Line 65">
                <a:extLst>
                  <a:ext uri="{FF2B5EF4-FFF2-40B4-BE49-F238E27FC236}">
                    <a16:creationId xmlns:a16="http://schemas.microsoft.com/office/drawing/2014/main" id="{F1A7E4CB-9C05-4FAA-9954-CD8C2509A4EE}"/>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cxnSp>
          <p:nvCxnSpPr>
            <p:cNvPr id="64" name="Straight Connector 63">
              <a:extLst>
                <a:ext uri="{FF2B5EF4-FFF2-40B4-BE49-F238E27FC236}">
                  <a16:creationId xmlns:a16="http://schemas.microsoft.com/office/drawing/2014/main" id="{24B7DF6A-D3B0-45AE-8F5D-EFE213869D8C}"/>
                </a:ext>
              </a:extLst>
            </p:cNvPr>
            <p:cNvCxnSpPr>
              <a:cxnSpLocks/>
            </p:cNvCxnSpPr>
            <p:nvPr/>
          </p:nvCxnSpPr>
          <p:spPr>
            <a:xfrm flipH="1">
              <a:off x="797861" y="3465032"/>
              <a:ext cx="3843079" cy="2831633"/>
            </a:xfrm>
            <a:prstGeom prst="line">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2C985883-103B-4D91-B0E1-37BC1422C71D}"/>
              </a:ext>
            </a:extLst>
          </p:cNvPr>
          <p:cNvGrpSpPr>
            <a:grpSpLocks noChangeAspect="1"/>
          </p:cNvGrpSpPr>
          <p:nvPr/>
        </p:nvGrpSpPr>
        <p:grpSpPr>
          <a:xfrm>
            <a:off x="6995577" y="2638276"/>
            <a:ext cx="2133580" cy="3198651"/>
            <a:chOff x="4874469" y="-65677"/>
            <a:chExt cx="3984192" cy="5819264"/>
          </a:xfrm>
        </p:grpSpPr>
        <p:sp>
          <p:nvSpPr>
            <p:cNvPr id="84" name="Oval 7">
              <a:extLst>
                <a:ext uri="{FF2B5EF4-FFF2-40B4-BE49-F238E27FC236}">
                  <a16:creationId xmlns:a16="http://schemas.microsoft.com/office/drawing/2014/main" id="{B3EE26D9-0FC3-4164-96DE-A37FC48DFD4F}"/>
                </a:ext>
              </a:extLst>
            </p:cNvPr>
            <p:cNvSpPr>
              <a:spLocks noChangeArrowheads="1"/>
            </p:cNvSpPr>
            <p:nvPr/>
          </p:nvSpPr>
          <p:spPr bwMode="auto">
            <a:xfrm>
              <a:off x="7144161" y="5296387"/>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5" name="Oval 9">
              <a:extLst>
                <a:ext uri="{FF2B5EF4-FFF2-40B4-BE49-F238E27FC236}">
                  <a16:creationId xmlns:a16="http://schemas.microsoft.com/office/drawing/2014/main" id="{6ACA55AC-B7B5-4118-A4A0-5CB8345923A4}"/>
                </a:ext>
              </a:extLst>
            </p:cNvPr>
            <p:cNvSpPr>
              <a:spLocks noChangeArrowheads="1"/>
            </p:cNvSpPr>
            <p:nvPr/>
          </p:nvSpPr>
          <p:spPr bwMode="auto">
            <a:xfrm>
              <a:off x="7730564" y="4541509"/>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6" name="Oval 10">
              <a:extLst>
                <a:ext uri="{FF2B5EF4-FFF2-40B4-BE49-F238E27FC236}">
                  <a16:creationId xmlns:a16="http://schemas.microsoft.com/office/drawing/2014/main" id="{9D5BD799-FE3F-4D17-9C36-1ADB891D0FC2}"/>
                </a:ext>
              </a:extLst>
            </p:cNvPr>
            <p:cNvSpPr>
              <a:spLocks noChangeArrowheads="1"/>
            </p:cNvSpPr>
            <p:nvPr/>
          </p:nvSpPr>
          <p:spPr bwMode="auto">
            <a:xfrm>
              <a:off x="6160226" y="5292746"/>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7" name="Oval 11">
              <a:extLst>
                <a:ext uri="{FF2B5EF4-FFF2-40B4-BE49-F238E27FC236}">
                  <a16:creationId xmlns:a16="http://schemas.microsoft.com/office/drawing/2014/main" id="{7744D491-5CC3-4F86-9D22-4DAF330FA5EA}"/>
                </a:ext>
              </a:extLst>
            </p:cNvPr>
            <p:cNvSpPr>
              <a:spLocks noChangeArrowheads="1"/>
            </p:cNvSpPr>
            <p:nvPr/>
          </p:nvSpPr>
          <p:spPr bwMode="auto">
            <a:xfrm>
              <a:off x="5751569" y="4582400"/>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nvGrpSpPr>
            <p:cNvPr id="88" name="Group 30">
              <a:extLst>
                <a:ext uri="{FF2B5EF4-FFF2-40B4-BE49-F238E27FC236}">
                  <a16:creationId xmlns:a16="http://schemas.microsoft.com/office/drawing/2014/main" id="{392921F0-4044-4E81-BF43-F1D528AD9BD8}"/>
                </a:ext>
              </a:extLst>
            </p:cNvPr>
            <p:cNvGrpSpPr>
              <a:grpSpLocks/>
            </p:cNvGrpSpPr>
            <p:nvPr/>
          </p:nvGrpSpPr>
          <p:grpSpPr bwMode="auto">
            <a:xfrm>
              <a:off x="5667770" y="3707793"/>
              <a:ext cx="304800" cy="304800"/>
              <a:chOff x="1296" y="2784"/>
              <a:chExt cx="192" cy="192"/>
            </a:xfrm>
          </p:grpSpPr>
          <p:sp>
            <p:nvSpPr>
              <p:cNvPr id="119" name="Line 31">
                <a:extLst>
                  <a:ext uri="{FF2B5EF4-FFF2-40B4-BE49-F238E27FC236}">
                    <a16:creationId xmlns:a16="http://schemas.microsoft.com/office/drawing/2014/main" id="{1F5BF1A7-236D-40CA-9EF3-E906026B3DB9}"/>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20" name="Line 32">
                <a:extLst>
                  <a:ext uri="{FF2B5EF4-FFF2-40B4-BE49-F238E27FC236}">
                    <a16:creationId xmlns:a16="http://schemas.microsoft.com/office/drawing/2014/main" id="{FE065637-5D8F-4229-BE4E-D98446606E3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89" name="Group 36">
              <a:extLst>
                <a:ext uri="{FF2B5EF4-FFF2-40B4-BE49-F238E27FC236}">
                  <a16:creationId xmlns:a16="http://schemas.microsoft.com/office/drawing/2014/main" id="{161E118A-6EDE-49BD-9940-FBF8C01A5C1C}"/>
                </a:ext>
              </a:extLst>
            </p:cNvPr>
            <p:cNvGrpSpPr>
              <a:grpSpLocks/>
            </p:cNvGrpSpPr>
            <p:nvPr/>
          </p:nvGrpSpPr>
          <p:grpSpPr bwMode="auto">
            <a:xfrm>
              <a:off x="6415484" y="2757378"/>
              <a:ext cx="304800" cy="304800"/>
              <a:chOff x="1296" y="2784"/>
              <a:chExt cx="192" cy="192"/>
            </a:xfrm>
          </p:grpSpPr>
          <p:sp>
            <p:nvSpPr>
              <p:cNvPr id="117" name="Line 37">
                <a:extLst>
                  <a:ext uri="{FF2B5EF4-FFF2-40B4-BE49-F238E27FC236}">
                    <a16:creationId xmlns:a16="http://schemas.microsoft.com/office/drawing/2014/main" id="{ABFDBC1D-B34B-4E90-BC86-F6ED3DA1AE9B}"/>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18" name="Line 38">
                <a:extLst>
                  <a:ext uri="{FF2B5EF4-FFF2-40B4-BE49-F238E27FC236}">
                    <a16:creationId xmlns:a16="http://schemas.microsoft.com/office/drawing/2014/main" id="{25A8CAEB-794C-4F3A-8A5A-62B48A059525}"/>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0" name="Group 42">
              <a:extLst>
                <a:ext uri="{FF2B5EF4-FFF2-40B4-BE49-F238E27FC236}">
                  <a16:creationId xmlns:a16="http://schemas.microsoft.com/office/drawing/2014/main" id="{4DD08E41-638D-4019-93CB-BE04B298ADDE}"/>
                </a:ext>
              </a:extLst>
            </p:cNvPr>
            <p:cNvGrpSpPr>
              <a:grpSpLocks/>
            </p:cNvGrpSpPr>
            <p:nvPr/>
          </p:nvGrpSpPr>
          <p:grpSpPr bwMode="auto">
            <a:xfrm>
              <a:off x="6263084" y="3597748"/>
              <a:ext cx="304800" cy="304800"/>
              <a:chOff x="1296" y="2784"/>
              <a:chExt cx="192" cy="192"/>
            </a:xfrm>
          </p:grpSpPr>
          <p:sp>
            <p:nvSpPr>
              <p:cNvPr id="115" name="Line 43">
                <a:extLst>
                  <a:ext uri="{FF2B5EF4-FFF2-40B4-BE49-F238E27FC236}">
                    <a16:creationId xmlns:a16="http://schemas.microsoft.com/office/drawing/2014/main" id="{550E8327-90AF-4F6B-95ED-11C2B636AE4B}"/>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16" name="Line 44">
                <a:extLst>
                  <a:ext uri="{FF2B5EF4-FFF2-40B4-BE49-F238E27FC236}">
                    <a16:creationId xmlns:a16="http://schemas.microsoft.com/office/drawing/2014/main" id="{097C08D1-5DB5-4D31-B954-79BE07D08217}"/>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1" name="Group 45">
              <a:extLst>
                <a:ext uri="{FF2B5EF4-FFF2-40B4-BE49-F238E27FC236}">
                  <a16:creationId xmlns:a16="http://schemas.microsoft.com/office/drawing/2014/main" id="{870835D5-68C4-40C9-9ED8-E7C2A2AFA2F4}"/>
                </a:ext>
              </a:extLst>
            </p:cNvPr>
            <p:cNvGrpSpPr>
              <a:grpSpLocks/>
            </p:cNvGrpSpPr>
            <p:nvPr/>
          </p:nvGrpSpPr>
          <p:grpSpPr bwMode="auto">
            <a:xfrm>
              <a:off x="7828547" y="2808317"/>
              <a:ext cx="304800" cy="304800"/>
              <a:chOff x="1296" y="2784"/>
              <a:chExt cx="192" cy="192"/>
            </a:xfrm>
          </p:grpSpPr>
          <p:sp>
            <p:nvSpPr>
              <p:cNvPr id="113" name="Line 46">
                <a:extLst>
                  <a:ext uri="{FF2B5EF4-FFF2-40B4-BE49-F238E27FC236}">
                    <a16:creationId xmlns:a16="http://schemas.microsoft.com/office/drawing/2014/main" id="{C9A9C57D-2614-4C0D-AD3A-A6C463541FA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14" name="Line 47">
                <a:extLst>
                  <a:ext uri="{FF2B5EF4-FFF2-40B4-BE49-F238E27FC236}">
                    <a16:creationId xmlns:a16="http://schemas.microsoft.com/office/drawing/2014/main" id="{F8CEE9A4-CBD1-469B-AB20-8D56FC990F2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2" name="Group 57">
              <a:extLst>
                <a:ext uri="{FF2B5EF4-FFF2-40B4-BE49-F238E27FC236}">
                  <a16:creationId xmlns:a16="http://schemas.microsoft.com/office/drawing/2014/main" id="{47DE84CA-2959-434D-B72F-E4932F719B05}"/>
                </a:ext>
              </a:extLst>
            </p:cNvPr>
            <p:cNvGrpSpPr>
              <a:grpSpLocks/>
            </p:cNvGrpSpPr>
            <p:nvPr/>
          </p:nvGrpSpPr>
          <p:grpSpPr bwMode="auto">
            <a:xfrm>
              <a:off x="7125260" y="3794915"/>
              <a:ext cx="304800" cy="304800"/>
              <a:chOff x="1296" y="2784"/>
              <a:chExt cx="192" cy="192"/>
            </a:xfrm>
          </p:grpSpPr>
          <p:sp>
            <p:nvSpPr>
              <p:cNvPr id="111" name="Line 58">
                <a:extLst>
                  <a:ext uri="{FF2B5EF4-FFF2-40B4-BE49-F238E27FC236}">
                    <a16:creationId xmlns:a16="http://schemas.microsoft.com/office/drawing/2014/main" id="{334696DC-47BC-4830-829D-C27621A972CD}"/>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12" name="Line 59">
                <a:extLst>
                  <a:ext uri="{FF2B5EF4-FFF2-40B4-BE49-F238E27FC236}">
                    <a16:creationId xmlns:a16="http://schemas.microsoft.com/office/drawing/2014/main" id="{77C408E4-2403-4308-B986-AE9F5ACEBDD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3" name="Group 60">
              <a:extLst>
                <a:ext uri="{FF2B5EF4-FFF2-40B4-BE49-F238E27FC236}">
                  <a16:creationId xmlns:a16="http://schemas.microsoft.com/office/drawing/2014/main" id="{6EB053D5-E7B8-4CFA-8C92-C63CEDF70A02}"/>
                </a:ext>
              </a:extLst>
            </p:cNvPr>
            <p:cNvGrpSpPr>
              <a:grpSpLocks/>
            </p:cNvGrpSpPr>
            <p:nvPr/>
          </p:nvGrpSpPr>
          <p:grpSpPr bwMode="auto">
            <a:xfrm>
              <a:off x="7144161" y="3116093"/>
              <a:ext cx="304800" cy="304800"/>
              <a:chOff x="1296" y="2784"/>
              <a:chExt cx="192" cy="192"/>
            </a:xfrm>
          </p:grpSpPr>
          <p:sp>
            <p:nvSpPr>
              <p:cNvPr id="109" name="Line 61">
                <a:extLst>
                  <a:ext uri="{FF2B5EF4-FFF2-40B4-BE49-F238E27FC236}">
                    <a16:creationId xmlns:a16="http://schemas.microsoft.com/office/drawing/2014/main" id="{5F353C4B-42C4-44CE-875E-9E4376EA2198}"/>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10" name="Line 62">
                <a:extLst>
                  <a:ext uri="{FF2B5EF4-FFF2-40B4-BE49-F238E27FC236}">
                    <a16:creationId xmlns:a16="http://schemas.microsoft.com/office/drawing/2014/main" id="{E955338D-DE82-4EEC-8C54-70BA24CD3A4F}"/>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4" name="Group 57">
              <a:extLst>
                <a:ext uri="{FF2B5EF4-FFF2-40B4-BE49-F238E27FC236}">
                  <a16:creationId xmlns:a16="http://schemas.microsoft.com/office/drawing/2014/main" id="{A09C282D-0A68-40DC-AF11-A77EA4691CB7}"/>
                </a:ext>
              </a:extLst>
            </p:cNvPr>
            <p:cNvGrpSpPr>
              <a:grpSpLocks/>
            </p:cNvGrpSpPr>
            <p:nvPr/>
          </p:nvGrpSpPr>
          <p:grpSpPr bwMode="auto">
            <a:xfrm>
              <a:off x="7891783" y="3546158"/>
              <a:ext cx="304800" cy="304800"/>
              <a:chOff x="1296" y="2784"/>
              <a:chExt cx="192" cy="192"/>
            </a:xfrm>
          </p:grpSpPr>
          <p:sp>
            <p:nvSpPr>
              <p:cNvPr id="107" name="Line 58">
                <a:extLst>
                  <a:ext uri="{FF2B5EF4-FFF2-40B4-BE49-F238E27FC236}">
                    <a16:creationId xmlns:a16="http://schemas.microsoft.com/office/drawing/2014/main" id="{FD311B07-D688-4AF5-BAEB-CABA5189F46E}"/>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8" name="Line 59">
                <a:extLst>
                  <a:ext uri="{FF2B5EF4-FFF2-40B4-BE49-F238E27FC236}">
                    <a16:creationId xmlns:a16="http://schemas.microsoft.com/office/drawing/2014/main" id="{6C1FDB67-C851-4D39-8531-BAEFB04BB366}"/>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5" name="Group 57">
              <a:extLst>
                <a:ext uri="{FF2B5EF4-FFF2-40B4-BE49-F238E27FC236}">
                  <a16:creationId xmlns:a16="http://schemas.microsoft.com/office/drawing/2014/main" id="{45C25CC4-4414-4322-AC61-3D640E78B2D9}"/>
                </a:ext>
              </a:extLst>
            </p:cNvPr>
            <p:cNvGrpSpPr>
              <a:grpSpLocks/>
            </p:cNvGrpSpPr>
            <p:nvPr/>
          </p:nvGrpSpPr>
          <p:grpSpPr bwMode="auto">
            <a:xfrm>
              <a:off x="6686960" y="4153954"/>
              <a:ext cx="304800" cy="304800"/>
              <a:chOff x="1296" y="2784"/>
              <a:chExt cx="192" cy="192"/>
            </a:xfrm>
          </p:grpSpPr>
          <p:sp>
            <p:nvSpPr>
              <p:cNvPr id="105" name="Line 58">
                <a:extLst>
                  <a:ext uri="{FF2B5EF4-FFF2-40B4-BE49-F238E27FC236}">
                    <a16:creationId xmlns:a16="http://schemas.microsoft.com/office/drawing/2014/main" id="{1A2D2D74-2587-459C-8A24-4D4E7311263B}"/>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6" name="Line 59">
                <a:extLst>
                  <a:ext uri="{FF2B5EF4-FFF2-40B4-BE49-F238E27FC236}">
                    <a16:creationId xmlns:a16="http://schemas.microsoft.com/office/drawing/2014/main" id="{0A65A8F9-9121-4261-9C34-E85562015CF3}"/>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96" name="Group 57">
              <a:extLst>
                <a:ext uri="{FF2B5EF4-FFF2-40B4-BE49-F238E27FC236}">
                  <a16:creationId xmlns:a16="http://schemas.microsoft.com/office/drawing/2014/main" id="{0240C0EF-7F61-4313-ACB1-E01AB26C671B}"/>
                </a:ext>
              </a:extLst>
            </p:cNvPr>
            <p:cNvGrpSpPr>
              <a:grpSpLocks/>
            </p:cNvGrpSpPr>
            <p:nvPr/>
          </p:nvGrpSpPr>
          <p:grpSpPr bwMode="auto">
            <a:xfrm>
              <a:off x="5548193" y="2826321"/>
              <a:ext cx="304800" cy="304800"/>
              <a:chOff x="1296" y="2784"/>
              <a:chExt cx="192" cy="192"/>
            </a:xfrm>
          </p:grpSpPr>
          <p:sp>
            <p:nvSpPr>
              <p:cNvPr id="103" name="Line 58">
                <a:extLst>
                  <a:ext uri="{FF2B5EF4-FFF2-40B4-BE49-F238E27FC236}">
                    <a16:creationId xmlns:a16="http://schemas.microsoft.com/office/drawing/2014/main" id="{694E00B5-DBB0-47AF-970B-7A2094CECF8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4" name="Line 59">
                <a:extLst>
                  <a:ext uri="{FF2B5EF4-FFF2-40B4-BE49-F238E27FC236}">
                    <a16:creationId xmlns:a16="http://schemas.microsoft.com/office/drawing/2014/main" id="{6CEC7A62-CA9C-4DFC-BDD6-F9E9A68E847E}"/>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97" name="Arc 96">
              <a:extLst>
                <a:ext uri="{FF2B5EF4-FFF2-40B4-BE49-F238E27FC236}">
                  <a16:creationId xmlns:a16="http://schemas.microsoft.com/office/drawing/2014/main" id="{582A4BAA-30D2-4BA1-87D9-3ED05255A0E1}"/>
                </a:ext>
              </a:extLst>
            </p:cNvPr>
            <p:cNvSpPr/>
            <p:nvPr/>
          </p:nvSpPr>
          <p:spPr>
            <a:xfrm rot="10209710">
              <a:off x="4874469" y="-65677"/>
              <a:ext cx="3746535" cy="4852357"/>
            </a:xfrm>
            <a:prstGeom prst="arc">
              <a:avLst>
                <a:gd name="adj1" fmla="val 11119519"/>
                <a:gd name="adj2" fmla="val 21325612"/>
              </a:avLst>
            </a:prstGeom>
            <a:ln w="317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Oval 7">
              <a:extLst>
                <a:ext uri="{FF2B5EF4-FFF2-40B4-BE49-F238E27FC236}">
                  <a16:creationId xmlns:a16="http://schemas.microsoft.com/office/drawing/2014/main" id="{21EF8E46-0026-417B-B079-7076C1D93856}"/>
                </a:ext>
              </a:extLst>
            </p:cNvPr>
            <p:cNvSpPr>
              <a:spLocks noChangeArrowheads="1"/>
            </p:cNvSpPr>
            <p:nvPr/>
          </p:nvSpPr>
          <p:spPr bwMode="auto">
            <a:xfrm>
              <a:off x="7953786" y="5448787"/>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9" name="Oval 7">
              <a:extLst>
                <a:ext uri="{FF2B5EF4-FFF2-40B4-BE49-F238E27FC236}">
                  <a16:creationId xmlns:a16="http://schemas.microsoft.com/office/drawing/2014/main" id="{CE0957B0-4E3D-45D7-BC57-7B9799B1B1FD}"/>
                </a:ext>
              </a:extLst>
            </p:cNvPr>
            <p:cNvSpPr>
              <a:spLocks noChangeArrowheads="1"/>
            </p:cNvSpPr>
            <p:nvPr/>
          </p:nvSpPr>
          <p:spPr bwMode="auto">
            <a:xfrm>
              <a:off x="5524911" y="5163037"/>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0" name="Oval 7">
              <a:extLst>
                <a:ext uri="{FF2B5EF4-FFF2-40B4-BE49-F238E27FC236}">
                  <a16:creationId xmlns:a16="http://schemas.microsoft.com/office/drawing/2014/main" id="{AAFFDD16-8576-4CA2-A61C-3A2EFAB08CB3}"/>
                </a:ext>
              </a:extLst>
            </p:cNvPr>
            <p:cNvSpPr>
              <a:spLocks noChangeArrowheads="1"/>
            </p:cNvSpPr>
            <p:nvPr/>
          </p:nvSpPr>
          <p:spPr bwMode="auto">
            <a:xfrm>
              <a:off x="6753636" y="4905862"/>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1" name="Oval 7">
              <a:extLst>
                <a:ext uri="{FF2B5EF4-FFF2-40B4-BE49-F238E27FC236}">
                  <a16:creationId xmlns:a16="http://schemas.microsoft.com/office/drawing/2014/main" id="{2AF7A044-7644-41FB-9F91-951B8363801B}"/>
                </a:ext>
              </a:extLst>
            </p:cNvPr>
            <p:cNvSpPr>
              <a:spLocks noChangeArrowheads="1"/>
            </p:cNvSpPr>
            <p:nvPr/>
          </p:nvSpPr>
          <p:spPr bwMode="auto">
            <a:xfrm>
              <a:off x="8553861" y="3762862"/>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2" name="Oval 7">
              <a:extLst>
                <a:ext uri="{FF2B5EF4-FFF2-40B4-BE49-F238E27FC236}">
                  <a16:creationId xmlns:a16="http://schemas.microsoft.com/office/drawing/2014/main" id="{609F164C-92D6-4E51-BB96-652B02F74DFE}"/>
                </a:ext>
              </a:extLst>
            </p:cNvPr>
            <p:cNvSpPr>
              <a:spLocks noChangeArrowheads="1"/>
            </p:cNvSpPr>
            <p:nvPr/>
          </p:nvSpPr>
          <p:spPr bwMode="auto">
            <a:xfrm>
              <a:off x="5296311" y="4391512"/>
              <a:ext cx="304800" cy="304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1" name="Group 120">
            <a:extLst>
              <a:ext uri="{FF2B5EF4-FFF2-40B4-BE49-F238E27FC236}">
                <a16:creationId xmlns:a16="http://schemas.microsoft.com/office/drawing/2014/main" id="{12CB38C3-1C37-4904-8758-B135E00AF186}"/>
              </a:ext>
            </a:extLst>
          </p:cNvPr>
          <p:cNvGrpSpPr>
            <a:grpSpLocks noChangeAspect="1"/>
          </p:cNvGrpSpPr>
          <p:nvPr/>
        </p:nvGrpSpPr>
        <p:grpSpPr>
          <a:xfrm>
            <a:off x="9616915" y="3750368"/>
            <a:ext cx="1999979" cy="2319728"/>
            <a:chOff x="8386108" y="2233365"/>
            <a:chExt cx="3379009" cy="3919238"/>
          </a:xfrm>
        </p:grpSpPr>
        <p:grpSp>
          <p:nvGrpSpPr>
            <p:cNvPr id="122" name="Group 57">
              <a:extLst>
                <a:ext uri="{FF2B5EF4-FFF2-40B4-BE49-F238E27FC236}">
                  <a16:creationId xmlns:a16="http://schemas.microsoft.com/office/drawing/2014/main" id="{7B637767-A813-4721-A0AB-02D91B37138A}"/>
                </a:ext>
              </a:extLst>
            </p:cNvPr>
            <p:cNvGrpSpPr>
              <a:grpSpLocks/>
            </p:cNvGrpSpPr>
            <p:nvPr/>
          </p:nvGrpSpPr>
          <p:grpSpPr bwMode="auto">
            <a:xfrm>
              <a:off x="10064416" y="3693035"/>
              <a:ext cx="304800" cy="304800"/>
              <a:chOff x="1296" y="2784"/>
              <a:chExt cx="192" cy="192"/>
            </a:xfrm>
          </p:grpSpPr>
          <p:sp>
            <p:nvSpPr>
              <p:cNvPr id="168" name="Line 58">
                <a:extLst>
                  <a:ext uri="{FF2B5EF4-FFF2-40B4-BE49-F238E27FC236}">
                    <a16:creationId xmlns:a16="http://schemas.microsoft.com/office/drawing/2014/main" id="{679D894C-B2D4-45BB-8903-CA7F6287D3EE}"/>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69" name="Line 59">
                <a:extLst>
                  <a:ext uri="{FF2B5EF4-FFF2-40B4-BE49-F238E27FC236}">
                    <a16:creationId xmlns:a16="http://schemas.microsoft.com/office/drawing/2014/main" id="{F95C1025-0930-4787-97A5-0FA6E82E81B8}"/>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3" name="Group 57">
              <a:extLst>
                <a:ext uri="{FF2B5EF4-FFF2-40B4-BE49-F238E27FC236}">
                  <a16:creationId xmlns:a16="http://schemas.microsoft.com/office/drawing/2014/main" id="{57017511-4BB6-4A59-955F-4DA53F6744EB}"/>
                </a:ext>
              </a:extLst>
            </p:cNvPr>
            <p:cNvGrpSpPr>
              <a:grpSpLocks/>
            </p:cNvGrpSpPr>
            <p:nvPr/>
          </p:nvGrpSpPr>
          <p:grpSpPr bwMode="auto">
            <a:xfrm>
              <a:off x="9548693" y="3483546"/>
              <a:ext cx="304800" cy="304800"/>
              <a:chOff x="1296" y="2784"/>
              <a:chExt cx="192" cy="192"/>
            </a:xfrm>
          </p:grpSpPr>
          <p:sp>
            <p:nvSpPr>
              <p:cNvPr id="166" name="Line 58">
                <a:extLst>
                  <a:ext uri="{FF2B5EF4-FFF2-40B4-BE49-F238E27FC236}">
                    <a16:creationId xmlns:a16="http://schemas.microsoft.com/office/drawing/2014/main" id="{6D45F985-ECE5-4EB0-8173-178A2064C3A9}"/>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67" name="Line 59">
                <a:extLst>
                  <a:ext uri="{FF2B5EF4-FFF2-40B4-BE49-F238E27FC236}">
                    <a16:creationId xmlns:a16="http://schemas.microsoft.com/office/drawing/2014/main" id="{E5778134-89A4-4631-A9FF-94AA6736393B}"/>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4" name="Group 57">
              <a:extLst>
                <a:ext uri="{FF2B5EF4-FFF2-40B4-BE49-F238E27FC236}">
                  <a16:creationId xmlns:a16="http://schemas.microsoft.com/office/drawing/2014/main" id="{4493CDF9-8CA4-465E-9CC1-DF1F4AC9B9E9}"/>
                </a:ext>
              </a:extLst>
            </p:cNvPr>
            <p:cNvGrpSpPr>
              <a:grpSpLocks/>
            </p:cNvGrpSpPr>
            <p:nvPr/>
          </p:nvGrpSpPr>
          <p:grpSpPr bwMode="auto">
            <a:xfrm>
              <a:off x="9491543" y="4026471"/>
              <a:ext cx="304800" cy="304800"/>
              <a:chOff x="1296" y="2784"/>
              <a:chExt cx="192" cy="192"/>
            </a:xfrm>
          </p:grpSpPr>
          <p:sp>
            <p:nvSpPr>
              <p:cNvPr id="164" name="Line 58">
                <a:extLst>
                  <a:ext uri="{FF2B5EF4-FFF2-40B4-BE49-F238E27FC236}">
                    <a16:creationId xmlns:a16="http://schemas.microsoft.com/office/drawing/2014/main" id="{6A6C15A2-9DDE-4D36-9C5C-E631185F2D5A}"/>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65" name="Line 59">
                <a:extLst>
                  <a:ext uri="{FF2B5EF4-FFF2-40B4-BE49-F238E27FC236}">
                    <a16:creationId xmlns:a16="http://schemas.microsoft.com/office/drawing/2014/main" id="{0C6AE6B9-731E-43F7-B30E-267CA7241492}"/>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5" name="Group 57">
              <a:extLst>
                <a:ext uri="{FF2B5EF4-FFF2-40B4-BE49-F238E27FC236}">
                  <a16:creationId xmlns:a16="http://schemas.microsoft.com/office/drawing/2014/main" id="{865B78E7-FD21-48E2-A9F0-18E5CB03E530}"/>
                </a:ext>
              </a:extLst>
            </p:cNvPr>
            <p:cNvGrpSpPr>
              <a:grpSpLocks/>
            </p:cNvGrpSpPr>
            <p:nvPr/>
          </p:nvGrpSpPr>
          <p:grpSpPr bwMode="auto">
            <a:xfrm>
              <a:off x="10048192" y="4428131"/>
              <a:ext cx="304800" cy="304800"/>
              <a:chOff x="1296" y="2784"/>
              <a:chExt cx="192" cy="192"/>
            </a:xfrm>
          </p:grpSpPr>
          <p:sp>
            <p:nvSpPr>
              <p:cNvPr id="162" name="Line 58">
                <a:extLst>
                  <a:ext uri="{FF2B5EF4-FFF2-40B4-BE49-F238E27FC236}">
                    <a16:creationId xmlns:a16="http://schemas.microsoft.com/office/drawing/2014/main" id="{16A9F2ED-3244-4CA9-BBEE-D5F2F9520D5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63" name="Line 59">
                <a:extLst>
                  <a:ext uri="{FF2B5EF4-FFF2-40B4-BE49-F238E27FC236}">
                    <a16:creationId xmlns:a16="http://schemas.microsoft.com/office/drawing/2014/main" id="{FBBB8244-B251-446D-A5BA-74194FD81F7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6" name="Group 57">
              <a:extLst>
                <a:ext uri="{FF2B5EF4-FFF2-40B4-BE49-F238E27FC236}">
                  <a16:creationId xmlns:a16="http://schemas.microsoft.com/office/drawing/2014/main" id="{5A10EF7B-2655-4253-8EA3-F1A64D6DC6C8}"/>
                </a:ext>
              </a:extLst>
            </p:cNvPr>
            <p:cNvGrpSpPr>
              <a:grpSpLocks/>
            </p:cNvGrpSpPr>
            <p:nvPr/>
          </p:nvGrpSpPr>
          <p:grpSpPr bwMode="auto">
            <a:xfrm>
              <a:off x="10580139" y="3939308"/>
              <a:ext cx="304800" cy="304800"/>
              <a:chOff x="1296" y="2784"/>
              <a:chExt cx="192" cy="192"/>
            </a:xfrm>
          </p:grpSpPr>
          <p:sp>
            <p:nvSpPr>
              <p:cNvPr id="160" name="Line 58">
                <a:extLst>
                  <a:ext uri="{FF2B5EF4-FFF2-40B4-BE49-F238E27FC236}">
                    <a16:creationId xmlns:a16="http://schemas.microsoft.com/office/drawing/2014/main" id="{0B6115C4-9AB3-4C5B-8BB2-9F9AB971399A}"/>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61" name="Line 59">
                <a:extLst>
                  <a:ext uri="{FF2B5EF4-FFF2-40B4-BE49-F238E27FC236}">
                    <a16:creationId xmlns:a16="http://schemas.microsoft.com/office/drawing/2014/main" id="{4600DCE2-2D80-48A6-B628-B2D9F3019AA7}"/>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7" name="Group 57">
              <a:extLst>
                <a:ext uri="{FF2B5EF4-FFF2-40B4-BE49-F238E27FC236}">
                  <a16:creationId xmlns:a16="http://schemas.microsoft.com/office/drawing/2014/main" id="{C78838D8-EEA9-470B-8213-145BDE4579F4}"/>
                </a:ext>
              </a:extLst>
            </p:cNvPr>
            <p:cNvGrpSpPr>
              <a:grpSpLocks/>
            </p:cNvGrpSpPr>
            <p:nvPr/>
          </p:nvGrpSpPr>
          <p:grpSpPr bwMode="auto">
            <a:xfrm>
              <a:off x="10646460" y="3026970"/>
              <a:ext cx="304800" cy="304800"/>
              <a:chOff x="1296" y="2784"/>
              <a:chExt cx="192" cy="192"/>
            </a:xfrm>
          </p:grpSpPr>
          <p:sp>
            <p:nvSpPr>
              <p:cNvPr id="158" name="Line 58">
                <a:extLst>
                  <a:ext uri="{FF2B5EF4-FFF2-40B4-BE49-F238E27FC236}">
                    <a16:creationId xmlns:a16="http://schemas.microsoft.com/office/drawing/2014/main" id="{CCBB7E54-D8E8-45D5-A84D-5D8AD34F1B9F}"/>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9" name="Line 59">
                <a:extLst>
                  <a:ext uri="{FF2B5EF4-FFF2-40B4-BE49-F238E27FC236}">
                    <a16:creationId xmlns:a16="http://schemas.microsoft.com/office/drawing/2014/main" id="{F1AFC81D-C9FE-48E3-9D09-166F4A3CAADC}"/>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8" name="Group 57">
              <a:extLst>
                <a:ext uri="{FF2B5EF4-FFF2-40B4-BE49-F238E27FC236}">
                  <a16:creationId xmlns:a16="http://schemas.microsoft.com/office/drawing/2014/main" id="{7DDEBF30-ED7A-49D7-BB98-2321D6250D37}"/>
                </a:ext>
              </a:extLst>
            </p:cNvPr>
            <p:cNvGrpSpPr>
              <a:grpSpLocks/>
            </p:cNvGrpSpPr>
            <p:nvPr/>
          </p:nvGrpSpPr>
          <p:grpSpPr bwMode="auto">
            <a:xfrm>
              <a:off x="8985649" y="3450424"/>
              <a:ext cx="304800" cy="304800"/>
              <a:chOff x="1296" y="2784"/>
              <a:chExt cx="192" cy="192"/>
            </a:xfrm>
          </p:grpSpPr>
          <p:sp>
            <p:nvSpPr>
              <p:cNvPr id="156" name="Line 58">
                <a:extLst>
                  <a:ext uri="{FF2B5EF4-FFF2-40B4-BE49-F238E27FC236}">
                    <a16:creationId xmlns:a16="http://schemas.microsoft.com/office/drawing/2014/main" id="{04B141CC-93DE-4749-B7FE-54EBF64E6BB3}"/>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7" name="Line 59">
                <a:extLst>
                  <a:ext uri="{FF2B5EF4-FFF2-40B4-BE49-F238E27FC236}">
                    <a16:creationId xmlns:a16="http://schemas.microsoft.com/office/drawing/2014/main" id="{39FF8B1F-3A64-42E6-895E-FF5D6FDADF43}"/>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9" name="Group 57">
              <a:extLst>
                <a:ext uri="{FF2B5EF4-FFF2-40B4-BE49-F238E27FC236}">
                  <a16:creationId xmlns:a16="http://schemas.microsoft.com/office/drawing/2014/main" id="{AEE2EF47-CE99-4721-A97A-04D8635D8B8E}"/>
                </a:ext>
              </a:extLst>
            </p:cNvPr>
            <p:cNvGrpSpPr>
              <a:grpSpLocks/>
            </p:cNvGrpSpPr>
            <p:nvPr/>
          </p:nvGrpSpPr>
          <p:grpSpPr bwMode="auto">
            <a:xfrm>
              <a:off x="9895792" y="2856921"/>
              <a:ext cx="304800" cy="304800"/>
              <a:chOff x="1296" y="2784"/>
              <a:chExt cx="192" cy="192"/>
            </a:xfrm>
          </p:grpSpPr>
          <p:sp>
            <p:nvSpPr>
              <p:cNvPr id="154" name="Line 58">
                <a:extLst>
                  <a:ext uri="{FF2B5EF4-FFF2-40B4-BE49-F238E27FC236}">
                    <a16:creationId xmlns:a16="http://schemas.microsoft.com/office/drawing/2014/main" id="{4D576198-D674-4E53-8D15-2200FA3AD8F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5" name="Line 59">
                <a:extLst>
                  <a:ext uri="{FF2B5EF4-FFF2-40B4-BE49-F238E27FC236}">
                    <a16:creationId xmlns:a16="http://schemas.microsoft.com/office/drawing/2014/main" id="{E1F70BF5-61A6-43A3-8088-651586A908AD}"/>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30" name="Group 57">
              <a:extLst>
                <a:ext uri="{FF2B5EF4-FFF2-40B4-BE49-F238E27FC236}">
                  <a16:creationId xmlns:a16="http://schemas.microsoft.com/office/drawing/2014/main" id="{3030FE16-050B-4F04-9A05-ABDC7B2D4184}"/>
                </a:ext>
              </a:extLst>
            </p:cNvPr>
            <p:cNvGrpSpPr>
              <a:grpSpLocks/>
            </p:cNvGrpSpPr>
            <p:nvPr/>
          </p:nvGrpSpPr>
          <p:grpSpPr bwMode="auto">
            <a:xfrm>
              <a:off x="11114623" y="3537517"/>
              <a:ext cx="304800" cy="304800"/>
              <a:chOff x="1296" y="2784"/>
              <a:chExt cx="192" cy="192"/>
            </a:xfrm>
          </p:grpSpPr>
          <p:sp>
            <p:nvSpPr>
              <p:cNvPr id="152" name="Line 58">
                <a:extLst>
                  <a:ext uri="{FF2B5EF4-FFF2-40B4-BE49-F238E27FC236}">
                    <a16:creationId xmlns:a16="http://schemas.microsoft.com/office/drawing/2014/main" id="{E4C3623C-0055-4966-852D-EDF43C06DB1D}"/>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3" name="Line 59">
                <a:extLst>
                  <a:ext uri="{FF2B5EF4-FFF2-40B4-BE49-F238E27FC236}">
                    <a16:creationId xmlns:a16="http://schemas.microsoft.com/office/drawing/2014/main" id="{2B517AC1-119A-4A22-9368-4476B5E48041}"/>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131" name="Oval 120">
              <a:extLst>
                <a:ext uri="{FF2B5EF4-FFF2-40B4-BE49-F238E27FC236}">
                  <a16:creationId xmlns:a16="http://schemas.microsoft.com/office/drawing/2014/main" id="{4A8A82CF-E23B-49E0-8815-0D0682FF5D13}"/>
                </a:ext>
              </a:extLst>
            </p:cNvPr>
            <p:cNvSpPr/>
            <p:nvPr/>
          </p:nvSpPr>
          <p:spPr>
            <a:xfrm>
              <a:off x="8702586" y="2682497"/>
              <a:ext cx="3049501" cy="2209391"/>
            </a:xfrm>
            <a:custGeom>
              <a:avLst/>
              <a:gdLst>
                <a:gd name="connsiteX0" fmla="*/ 0 w 3448050"/>
                <a:gd name="connsiteY0" fmla="*/ 1015904 h 2031807"/>
                <a:gd name="connsiteX1" fmla="*/ 1724025 w 3448050"/>
                <a:gd name="connsiteY1" fmla="*/ 0 h 2031807"/>
                <a:gd name="connsiteX2" fmla="*/ 3448050 w 3448050"/>
                <a:gd name="connsiteY2" fmla="*/ 1015904 h 2031807"/>
                <a:gd name="connsiteX3" fmla="*/ 1724025 w 3448050"/>
                <a:gd name="connsiteY3" fmla="*/ 2031808 h 2031807"/>
                <a:gd name="connsiteX4" fmla="*/ 0 w 3448050"/>
                <a:gd name="connsiteY4" fmla="*/ 1015904 h 2031807"/>
                <a:gd name="connsiteX0" fmla="*/ 61117 w 3509167"/>
                <a:gd name="connsiteY0" fmla="*/ 1041230 h 2057134"/>
                <a:gd name="connsiteX1" fmla="*/ 518317 w 3509167"/>
                <a:gd name="connsiteY1" fmla="*/ 368805 h 2057134"/>
                <a:gd name="connsiteX2" fmla="*/ 1785142 w 3509167"/>
                <a:gd name="connsiteY2" fmla="*/ 25326 h 2057134"/>
                <a:gd name="connsiteX3" fmla="*/ 3509167 w 3509167"/>
                <a:gd name="connsiteY3" fmla="*/ 1041230 h 2057134"/>
                <a:gd name="connsiteX4" fmla="*/ 1785142 w 3509167"/>
                <a:gd name="connsiteY4" fmla="*/ 2057134 h 2057134"/>
                <a:gd name="connsiteX5" fmla="*/ 61117 w 3509167"/>
                <a:gd name="connsiteY5" fmla="*/ 1041230 h 2057134"/>
                <a:gd name="connsiteX0" fmla="*/ 61117 w 3556398"/>
                <a:gd name="connsiteY0" fmla="*/ 1041230 h 2064786"/>
                <a:gd name="connsiteX1" fmla="*/ 518317 w 3556398"/>
                <a:gd name="connsiteY1" fmla="*/ 368805 h 2064786"/>
                <a:gd name="connsiteX2" fmla="*/ 1785142 w 3556398"/>
                <a:gd name="connsiteY2" fmla="*/ 25326 h 2064786"/>
                <a:gd name="connsiteX3" fmla="*/ 3509167 w 3556398"/>
                <a:gd name="connsiteY3" fmla="*/ 1041230 h 2064786"/>
                <a:gd name="connsiteX4" fmla="*/ 2947193 w 3556398"/>
                <a:gd name="connsiteY4" fmla="*/ 1483229 h 2064786"/>
                <a:gd name="connsiteX5" fmla="*/ 1785142 w 3556398"/>
                <a:gd name="connsiteY5" fmla="*/ 2057134 h 2064786"/>
                <a:gd name="connsiteX6" fmla="*/ 61117 w 3556398"/>
                <a:gd name="connsiteY6" fmla="*/ 1041230 h 2064786"/>
                <a:gd name="connsiteX0" fmla="*/ 61117 w 3240705"/>
                <a:gd name="connsiteY0" fmla="*/ 1020916 h 2044472"/>
                <a:gd name="connsiteX1" fmla="*/ 518317 w 3240705"/>
                <a:gd name="connsiteY1" fmla="*/ 348491 h 2044472"/>
                <a:gd name="connsiteX2" fmla="*/ 1785142 w 3240705"/>
                <a:gd name="connsiteY2" fmla="*/ 5012 h 2044472"/>
                <a:gd name="connsiteX3" fmla="*/ 3137692 w 3240705"/>
                <a:gd name="connsiteY3" fmla="*/ 592291 h 2044472"/>
                <a:gd name="connsiteX4" fmla="*/ 2947193 w 3240705"/>
                <a:gd name="connsiteY4" fmla="*/ 1462915 h 2044472"/>
                <a:gd name="connsiteX5" fmla="*/ 1785142 w 3240705"/>
                <a:gd name="connsiteY5" fmla="*/ 2036820 h 2044472"/>
                <a:gd name="connsiteX6" fmla="*/ 61117 w 3240705"/>
                <a:gd name="connsiteY6" fmla="*/ 1020916 h 2044472"/>
                <a:gd name="connsiteX0" fmla="*/ 61117 w 3240705"/>
                <a:gd name="connsiteY0" fmla="*/ 1190328 h 2213884"/>
                <a:gd name="connsiteX1" fmla="*/ 518317 w 3240705"/>
                <a:gd name="connsiteY1" fmla="*/ 517903 h 2213884"/>
                <a:gd name="connsiteX2" fmla="*/ 1556542 w 3240705"/>
                <a:gd name="connsiteY2" fmla="*/ 2974 h 2213884"/>
                <a:gd name="connsiteX3" fmla="*/ 3137692 w 3240705"/>
                <a:gd name="connsiteY3" fmla="*/ 761703 h 2213884"/>
                <a:gd name="connsiteX4" fmla="*/ 2947193 w 3240705"/>
                <a:gd name="connsiteY4" fmla="*/ 1632327 h 2213884"/>
                <a:gd name="connsiteX5" fmla="*/ 1785142 w 3240705"/>
                <a:gd name="connsiteY5" fmla="*/ 2206232 h 2213884"/>
                <a:gd name="connsiteX6" fmla="*/ 61117 w 3240705"/>
                <a:gd name="connsiteY6" fmla="*/ 1190328 h 2213884"/>
                <a:gd name="connsiteX0" fmla="*/ 98513 w 3049501"/>
                <a:gd name="connsiteY0" fmla="*/ 1361778 h 2209391"/>
                <a:gd name="connsiteX1" fmla="*/ 327113 w 3049501"/>
                <a:gd name="connsiteY1" fmla="*/ 517903 h 2209391"/>
                <a:gd name="connsiteX2" fmla="*/ 1365338 w 3049501"/>
                <a:gd name="connsiteY2" fmla="*/ 2974 h 2209391"/>
                <a:gd name="connsiteX3" fmla="*/ 2946488 w 3049501"/>
                <a:gd name="connsiteY3" fmla="*/ 761703 h 2209391"/>
                <a:gd name="connsiteX4" fmla="*/ 2755989 w 3049501"/>
                <a:gd name="connsiteY4" fmla="*/ 1632327 h 2209391"/>
                <a:gd name="connsiteX5" fmla="*/ 1593938 w 3049501"/>
                <a:gd name="connsiteY5" fmla="*/ 2206232 h 2209391"/>
                <a:gd name="connsiteX6" fmla="*/ 98513 w 3049501"/>
                <a:gd name="connsiteY6" fmla="*/ 1361778 h 220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9501" h="2209391">
                  <a:moveTo>
                    <a:pt x="98513" y="1361778"/>
                  </a:moveTo>
                  <a:cubicBezTo>
                    <a:pt x="-112624" y="1080390"/>
                    <a:pt x="39776" y="687220"/>
                    <a:pt x="327113" y="517903"/>
                  </a:cubicBezTo>
                  <a:cubicBezTo>
                    <a:pt x="614450" y="348586"/>
                    <a:pt x="928776" y="-37659"/>
                    <a:pt x="1365338" y="2974"/>
                  </a:cubicBezTo>
                  <a:cubicBezTo>
                    <a:pt x="1801900" y="43607"/>
                    <a:pt x="2748050" y="480619"/>
                    <a:pt x="2946488" y="761703"/>
                  </a:cubicBezTo>
                  <a:cubicBezTo>
                    <a:pt x="3144926" y="1042787"/>
                    <a:pt x="3043326" y="1463010"/>
                    <a:pt x="2755989" y="1632327"/>
                  </a:cubicBezTo>
                  <a:cubicBezTo>
                    <a:pt x="2468652" y="1801644"/>
                    <a:pt x="2036851" y="2251324"/>
                    <a:pt x="1593938" y="2206232"/>
                  </a:cubicBezTo>
                  <a:cubicBezTo>
                    <a:pt x="1151025" y="2161140"/>
                    <a:pt x="309650" y="1643166"/>
                    <a:pt x="98513" y="1361778"/>
                  </a:cubicBezTo>
                  <a:close/>
                </a:path>
              </a:pathLst>
            </a:cu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7">
              <a:extLst>
                <a:ext uri="{FF2B5EF4-FFF2-40B4-BE49-F238E27FC236}">
                  <a16:creationId xmlns:a16="http://schemas.microsoft.com/office/drawing/2014/main" id="{15087B8E-BCC6-4D90-B719-65019199A803}"/>
                </a:ext>
              </a:extLst>
            </p:cNvPr>
            <p:cNvSpPr>
              <a:spLocks noChangeArrowheads="1"/>
            </p:cNvSpPr>
            <p:nvPr/>
          </p:nvSpPr>
          <p:spPr bwMode="auto">
            <a:xfrm>
              <a:off x="10852985" y="4803200"/>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3" name="Oval 7">
              <a:extLst>
                <a:ext uri="{FF2B5EF4-FFF2-40B4-BE49-F238E27FC236}">
                  <a16:creationId xmlns:a16="http://schemas.microsoft.com/office/drawing/2014/main" id="{25170791-4576-4613-931F-FFF5E396E10A}"/>
                </a:ext>
              </a:extLst>
            </p:cNvPr>
            <p:cNvSpPr>
              <a:spLocks noChangeArrowheads="1"/>
            </p:cNvSpPr>
            <p:nvPr/>
          </p:nvSpPr>
          <p:spPr bwMode="auto">
            <a:xfrm>
              <a:off x="9984143" y="5090865"/>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4" name="Oval 7">
              <a:extLst>
                <a:ext uri="{FF2B5EF4-FFF2-40B4-BE49-F238E27FC236}">
                  <a16:creationId xmlns:a16="http://schemas.microsoft.com/office/drawing/2014/main" id="{284CE663-DE28-45DB-8F7C-DD0F212180CB}"/>
                </a:ext>
              </a:extLst>
            </p:cNvPr>
            <p:cNvSpPr>
              <a:spLocks noChangeArrowheads="1"/>
            </p:cNvSpPr>
            <p:nvPr/>
          </p:nvSpPr>
          <p:spPr bwMode="auto">
            <a:xfrm>
              <a:off x="9612668" y="5890965"/>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5" name="Oval 7">
              <a:extLst>
                <a:ext uri="{FF2B5EF4-FFF2-40B4-BE49-F238E27FC236}">
                  <a16:creationId xmlns:a16="http://schemas.microsoft.com/office/drawing/2014/main" id="{F7C56B33-842C-4897-A327-31EB24B293C1}"/>
                </a:ext>
              </a:extLst>
            </p:cNvPr>
            <p:cNvSpPr>
              <a:spLocks noChangeArrowheads="1"/>
            </p:cNvSpPr>
            <p:nvPr/>
          </p:nvSpPr>
          <p:spPr bwMode="auto">
            <a:xfrm>
              <a:off x="8955443" y="4576515"/>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6" name="Oval 7">
              <a:extLst>
                <a:ext uri="{FF2B5EF4-FFF2-40B4-BE49-F238E27FC236}">
                  <a16:creationId xmlns:a16="http://schemas.microsoft.com/office/drawing/2014/main" id="{991406CF-17C4-4C68-831A-64DA685F1781}"/>
                </a:ext>
              </a:extLst>
            </p:cNvPr>
            <p:cNvSpPr>
              <a:spLocks noChangeArrowheads="1"/>
            </p:cNvSpPr>
            <p:nvPr/>
          </p:nvSpPr>
          <p:spPr bwMode="auto">
            <a:xfrm>
              <a:off x="9212618" y="5233740"/>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7" name="Oval 7">
              <a:extLst>
                <a:ext uri="{FF2B5EF4-FFF2-40B4-BE49-F238E27FC236}">
                  <a16:creationId xmlns:a16="http://schemas.microsoft.com/office/drawing/2014/main" id="{05FEC2AD-5863-459B-ABED-C9281EBBE28F}"/>
                </a:ext>
              </a:extLst>
            </p:cNvPr>
            <p:cNvSpPr>
              <a:spLocks noChangeArrowheads="1"/>
            </p:cNvSpPr>
            <p:nvPr/>
          </p:nvSpPr>
          <p:spPr bwMode="auto">
            <a:xfrm>
              <a:off x="8469668" y="4119315"/>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8" name="Oval 7">
              <a:extLst>
                <a:ext uri="{FF2B5EF4-FFF2-40B4-BE49-F238E27FC236}">
                  <a16:creationId xmlns:a16="http://schemas.microsoft.com/office/drawing/2014/main" id="{D03A4F19-FCA0-4076-BC37-1577EBFE3907}"/>
                </a:ext>
              </a:extLst>
            </p:cNvPr>
            <p:cNvSpPr>
              <a:spLocks noChangeArrowheads="1"/>
            </p:cNvSpPr>
            <p:nvPr/>
          </p:nvSpPr>
          <p:spPr bwMode="auto">
            <a:xfrm>
              <a:off x="9955568" y="2233365"/>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39" name="Oval 7">
              <a:extLst>
                <a:ext uri="{FF2B5EF4-FFF2-40B4-BE49-F238E27FC236}">
                  <a16:creationId xmlns:a16="http://schemas.microsoft.com/office/drawing/2014/main" id="{0928903B-A34D-4FF0-8D52-814CE96F0FAB}"/>
                </a:ext>
              </a:extLst>
            </p:cNvPr>
            <p:cNvSpPr>
              <a:spLocks noChangeArrowheads="1"/>
            </p:cNvSpPr>
            <p:nvPr/>
          </p:nvSpPr>
          <p:spPr bwMode="auto">
            <a:xfrm>
              <a:off x="8927671" y="2778141"/>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47" name="Oval 7">
              <a:extLst>
                <a:ext uri="{FF2B5EF4-FFF2-40B4-BE49-F238E27FC236}">
                  <a16:creationId xmlns:a16="http://schemas.microsoft.com/office/drawing/2014/main" id="{8D123FA0-D72A-4876-8EFD-9D9A8AFFF95F}"/>
                </a:ext>
              </a:extLst>
            </p:cNvPr>
            <p:cNvSpPr>
              <a:spLocks noChangeArrowheads="1"/>
            </p:cNvSpPr>
            <p:nvPr/>
          </p:nvSpPr>
          <p:spPr bwMode="auto">
            <a:xfrm>
              <a:off x="8592905" y="2873536"/>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48" name="Oval 7">
              <a:extLst>
                <a:ext uri="{FF2B5EF4-FFF2-40B4-BE49-F238E27FC236}">
                  <a16:creationId xmlns:a16="http://schemas.microsoft.com/office/drawing/2014/main" id="{CBC3471A-9A50-4247-BAEA-06605910913A}"/>
                </a:ext>
              </a:extLst>
            </p:cNvPr>
            <p:cNvSpPr>
              <a:spLocks noChangeArrowheads="1"/>
            </p:cNvSpPr>
            <p:nvPr/>
          </p:nvSpPr>
          <p:spPr bwMode="auto">
            <a:xfrm>
              <a:off x="10404197" y="5306862"/>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49" name="Oval 7">
              <a:extLst>
                <a:ext uri="{FF2B5EF4-FFF2-40B4-BE49-F238E27FC236}">
                  <a16:creationId xmlns:a16="http://schemas.microsoft.com/office/drawing/2014/main" id="{25B2D4C2-CC36-4F76-A368-046B4309658A}"/>
                </a:ext>
              </a:extLst>
            </p:cNvPr>
            <p:cNvSpPr>
              <a:spLocks noChangeArrowheads="1"/>
            </p:cNvSpPr>
            <p:nvPr/>
          </p:nvSpPr>
          <p:spPr bwMode="auto">
            <a:xfrm>
              <a:off x="8386108" y="3715012"/>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0" name="Oval 7">
              <a:extLst>
                <a:ext uri="{FF2B5EF4-FFF2-40B4-BE49-F238E27FC236}">
                  <a16:creationId xmlns:a16="http://schemas.microsoft.com/office/drawing/2014/main" id="{EE15AF3C-D458-4AA5-8CC0-49D650D1487A}"/>
                </a:ext>
              </a:extLst>
            </p:cNvPr>
            <p:cNvSpPr>
              <a:spLocks noChangeArrowheads="1"/>
            </p:cNvSpPr>
            <p:nvPr/>
          </p:nvSpPr>
          <p:spPr bwMode="auto">
            <a:xfrm>
              <a:off x="11503479" y="5044931"/>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51" name="Oval 7">
              <a:extLst>
                <a:ext uri="{FF2B5EF4-FFF2-40B4-BE49-F238E27FC236}">
                  <a16:creationId xmlns:a16="http://schemas.microsoft.com/office/drawing/2014/main" id="{091A05DF-DC69-4330-9F75-1881BFF84CF8}"/>
                </a:ext>
              </a:extLst>
            </p:cNvPr>
            <p:cNvSpPr>
              <a:spLocks noChangeArrowheads="1"/>
            </p:cNvSpPr>
            <p:nvPr/>
          </p:nvSpPr>
          <p:spPr bwMode="auto">
            <a:xfrm>
              <a:off x="11241841" y="2682497"/>
              <a:ext cx="261638" cy="2616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170" name="Rectangle 169">
            <a:extLst>
              <a:ext uri="{FF2B5EF4-FFF2-40B4-BE49-F238E27FC236}">
                <a16:creationId xmlns:a16="http://schemas.microsoft.com/office/drawing/2014/main" id="{19FA3B39-89C7-463A-842B-BB9288837468}"/>
              </a:ext>
            </a:extLst>
          </p:cNvPr>
          <p:cNvSpPr/>
          <p:nvPr/>
        </p:nvSpPr>
        <p:spPr>
          <a:xfrm>
            <a:off x="8455725" y="836389"/>
            <a:ext cx="1836727" cy="420564"/>
          </a:xfrm>
          <a:prstGeom prst="rect">
            <a:avLst/>
          </a:prstGeom>
        </p:spPr>
        <p:txBody>
          <a:bodyPr wrap="square">
            <a:spAutoFit/>
          </a:bodyPr>
          <a:lstStyle/>
          <a:p>
            <a:pPr algn="ctr"/>
            <a:r>
              <a:rPr lang="en-US" sz="2133" b="1" dirty="0">
                <a:latin typeface="Book Antiqua" panose="02040602050305030304" pitchFamily="18" charset="0"/>
              </a:rPr>
              <a:t>Linear</a:t>
            </a:r>
          </a:p>
        </p:txBody>
      </p:sp>
      <p:sp>
        <p:nvSpPr>
          <p:cNvPr id="172" name="Rectangle 171">
            <a:extLst>
              <a:ext uri="{FF2B5EF4-FFF2-40B4-BE49-F238E27FC236}">
                <a16:creationId xmlns:a16="http://schemas.microsoft.com/office/drawing/2014/main" id="{6EF90550-FF9D-426A-97FA-54DBDEA2A86A}"/>
              </a:ext>
            </a:extLst>
          </p:cNvPr>
          <p:cNvSpPr/>
          <p:nvPr/>
        </p:nvSpPr>
        <p:spPr>
          <a:xfrm>
            <a:off x="7165817" y="3316963"/>
            <a:ext cx="3800431" cy="420564"/>
          </a:xfrm>
          <a:prstGeom prst="rect">
            <a:avLst/>
          </a:prstGeom>
        </p:spPr>
        <p:txBody>
          <a:bodyPr wrap="square">
            <a:spAutoFit/>
          </a:bodyPr>
          <a:lstStyle/>
          <a:p>
            <a:pPr algn="ctr"/>
            <a:r>
              <a:rPr lang="en-US" sz="2133" b="1" dirty="0">
                <a:latin typeface="Book Antiqua" panose="02040602050305030304" pitchFamily="18" charset="0"/>
              </a:rPr>
              <a:t>Non-linear</a:t>
            </a:r>
          </a:p>
        </p:txBody>
      </p:sp>
      <p:pic>
        <p:nvPicPr>
          <p:cNvPr id="4" name="Picture 3">
            <a:extLst>
              <a:ext uri="{FF2B5EF4-FFF2-40B4-BE49-F238E27FC236}">
                <a16:creationId xmlns:a16="http://schemas.microsoft.com/office/drawing/2014/main" id="{4ABA3F8C-3C2D-440E-B8EC-A7A5D8C34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897" y="3020950"/>
            <a:ext cx="2567851" cy="2578685"/>
          </a:xfrm>
          <a:prstGeom prst="rect">
            <a:avLst/>
          </a:prstGeom>
        </p:spPr>
      </p:pic>
      <p:pic>
        <p:nvPicPr>
          <p:cNvPr id="6" name="Picture 5">
            <a:extLst>
              <a:ext uri="{FF2B5EF4-FFF2-40B4-BE49-F238E27FC236}">
                <a16:creationId xmlns:a16="http://schemas.microsoft.com/office/drawing/2014/main" id="{DCD8DF2E-8F36-4830-A948-9D2297988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43" y="2953957"/>
            <a:ext cx="2674901" cy="2642148"/>
          </a:xfrm>
          <a:prstGeom prst="rect">
            <a:avLst/>
          </a:prstGeom>
        </p:spPr>
      </p:pic>
      <p:sp>
        <p:nvSpPr>
          <p:cNvPr id="192" name="Text Box 3">
            <a:extLst>
              <a:ext uri="{FF2B5EF4-FFF2-40B4-BE49-F238E27FC236}">
                <a16:creationId xmlns:a16="http://schemas.microsoft.com/office/drawing/2014/main" id="{76F1BC30-50FD-46AE-B4B3-FE552B4656D5}"/>
              </a:ext>
            </a:extLst>
          </p:cNvPr>
          <p:cNvSpPr txBox="1">
            <a:spLocks noChangeArrowheads="1"/>
          </p:cNvSpPr>
          <p:nvPr/>
        </p:nvSpPr>
        <p:spPr bwMode="auto">
          <a:xfrm>
            <a:off x="4119199" y="2770939"/>
            <a:ext cx="1035387" cy="50276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TW" sz="2667" dirty="0">
                <a:solidFill>
                  <a:srgbClr val="006600"/>
                </a:solidFill>
                <a:latin typeface="Times New Roman" pitchFamily="18" charset="0"/>
              </a:rPr>
              <a:t>XOR</a:t>
            </a:r>
          </a:p>
        </p:txBody>
      </p:sp>
      <p:sp>
        <p:nvSpPr>
          <p:cNvPr id="193" name="Text Box 3">
            <a:extLst>
              <a:ext uri="{FF2B5EF4-FFF2-40B4-BE49-F238E27FC236}">
                <a16:creationId xmlns:a16="http://schemas.microsoft.com/office/drawing/2014/main" id="{B4BA2264-94F2-4C33-9A20-7834E4E29B1F}"/>
              </a:ext>
            </a:extLst>
          </p:cNvPr>
          <p:cNvSpPr txBox="1">
            <a:spLocks noChangeArrowheads="1"/>
          </p:cNvSpPr>
          <p:nvPr/>
        </p:nvSpPr>
        <p:spPr bwMode="auto">
          <a:xfrm>
            <a:off x="1131504" y="2783483"/>
            <a:ext cx="1035387" cy="50276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TW" sz="2667" dirty="0">
                <a:solidFill>
                  <a:srgbClr val="006600"/>
                </a:solidFill>
                <a:latin typeface="Times New Roman" pitchFamily="18" charset="0"/>
              </a:rPr>
              <a:t>OR</a:t>
            </a:r>
          </a:p>
        </p:txBody>
      </p:sp>
    </p:spTree>
    <p:extLst>
      <p:ext uri="{BB962C8B-B14F-4D97-AF65-F5344CB8AC3E}">
        <p14:creationId xmlns:p14="http://schemas.microsoft.com/office/powerpoint/2010/main" val="2674029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Fungsi Aktivasi</a:t>
            </a:r>
            <a:endParaRPr lang="en-ID"/>
          </a:p>
        </p:txBody>
      </p:sp>
      <p:sp>
        <p:nvSpPr>
          <p:cNvPr id="243" name="Content Placeholder 2">
            <a:extLst>
              <a:ext uri="{FF2B5EF4-FFF2-40B4-BE49-F238E27FC236}">
                <a16:creationId xmlns:a16="http://schemas.microsoft.com/office/drawing/2014/main" id="{9143671D-1248-454D-8B44-09D8692B8194}"/>
              </a:ext>
            </a:extLst>
          </p:cNvPr>
          <p:cNvSpPr txBox="1">
            <a:spLocks/>
          </p:cNvSpPr>
          <p:nvPr/>
        </p:nvSpPr>
        <p:spPr>
          <a:xfrm>
            <a:off x="501589" y="2899098"/>
            <a:ext cx="2790993" cy="64828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US" sz="2133" b="1" dirty="0">
                <a:solidFill>
                  <a:srgbClr val="0F3570"/>
                </a:solidFill>
                <a:latin typeface="Overlock"/>
                <a:ea typeface="Overlock"/>
                <a:cs typeface="Overlock"/>
              </a:rPr>
              <a:t>Sigmoid function</a:t>
            </a:r>
          </a:p>
          <a:p>
            <a:endParaRPr lang="en-US" sz="2133" dirty="0"/>
          </a:p>
        </p:txBody>
      </p:sp>
      <p:graphicFrame>
        <p:nvGraphicFramePr>
          <p:cNvPr id="244" name="Object 243">
            <a:extLst>
              <a:ext uri="{FF2B5EF4-FFF2-40B4-BE49-F238E27FC236}">
                <a16:creationId xmlns:a16="http://schemas.microsoft.com/office/drawing/2014/main" id="{959170A9-E320-40C3-93C4-87CE8C0E294D}"/>
              </a:ext>
            </a:extLst>
          </p:cNvPr>
          <p:cNvGraphicFramePr>
            <a:graphicFrameLocks noChangeAspect="1"/>
          </p:cNvGraphicFramePr>
          <p:nvPr>
            <p:extLst/>
          </p:nvPr>
        </p:nvGraphicFramePr>
        <p:xfrm>
          <a:off x="772125" y="3436459"/>
          <a:ext cx="2323593" cy="623900"/>
        </p:xfrm>
        <a:graphic>
          <a:graphicData uri="http://schemas.openxmlformats.org/presentationml/2006/ole">
            <mc:AlternateContent xmlns:mc="http://schemas.openxmlformats.org/markup-compatibility/2006">
              <mc:Choice xmlns:v="urn:schemas-microsoft-com:vml" Requires="v">
                <p:oleObj spid="_x0000_s1064" name="Equation" r:id="rId4" imgW="1218960" imgH="419040" progId="">
                  <p:embed/>
                </p:oleObj>
              </mc:Choice>
              <mc:Fallback>
                <p:oleObj name="Equation" r:id="rId4" imgW="1218960" imgH="419040" progId="">
                  <p:embed/>
                  <p:pic>
                    <p:nvPicPr>
                      <p:cNvPr id="244" name="Object 243">
                        <a:extLst>
                          <a:ext uri="{FF2B5EF4-FFF2-40B4-BE49-F238E27FC236}">
                            <a16:creationId xmlns:a16="http://schemas.microsoft.com/office/drawing/2014/main" id="{959170A9-E320-40C3-93C4-87CE8C0E2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25" y="3436459"/>
                        <a:ext cx="2323593" cy="623900"/>
                      </a:xfrm>
                      <a:prstGeom prst="rect">
                        <a:avLst/>
                      </a:prstGeom>
                      <a:noFill/>
                    </p:spPr>
                  </p:pic>
                </p:oleObj>
              </mc:Fallback>
            </mc:AlternateContent>
          </a:graphicData>
        </a:graphic>
      </p:graphicFrame>
      <p:graphicFrame>
        <p:nvGraphicFramePr>
          <p:cNvPr id="245" name="Object 244">
            <a:extLst>
              <a:ext uri="{FF2B5EF4-FFF2-40B4-BE49-F238E27FC236}">
                <a16:creationId xmlns:a16="http://schemas.microsoft.com/office/drawing/2014/main" id="{DF6240CA-5CE2-421D-A964-9C489AA149CF}"/>
              </a:ext>
            </a:extLst>
          </p:cNvPr>
          <p:cNvGraphicFramePr>
            <a:graphicFrameLocks noChangeAspect="1"/>
          </p:cNvGraphicFramePr>
          <p:nvPr>
            <p:extLst/>
          </p:nvPr>
        </p:nvGraphicFramePr>
        <p:xfrm>
          <a:off x="4400955" y="3436459"/>
          <a:ext cx="3021239" cy="698535"/>
        </p:xfrm>
        <a:graphic>
          <a:graphicData uri="http://schemas.openxmlformats.org/presentationml/2006/ole">
            <mc:AlternateContent xmlns:mc="http://schemas.openxmlformats.org/markup-compatibility/2006">
              <mc:Choice xmlns:v="urn:schemas-microsoft-com:vml" Requires="v">
                <p:oleObj spid="_x0000_s1065" name="Equation" r:id="rId6" imgW="2095200" imgH="533160" progId="">
                  <p:embed/>
                </p:oleObj>
              </mc:Choice>
              <mc:Fallback>
                <p:oleObj name="Equation" r:id="rId6" imgW="2095200" imgH="533160" progId="">
                  <p:embed/>
                  <p:pic>
                    <p:nvPicPr>
                      <p:cNvPr id="245" name="Object 244">
                        <a:extLst>
                          <a:ext uri="{FF2B5EF4-FFF2-40B4-BE49-F238E27FC236}">
                            <a16:creationId xmlns:a16="http://schemas.microsoft.com/office/drawing/2014/main" id="{DF6240CA-5CE2-421D-A964-9C489AA14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0955" y="3436459"/>
                        <a:ext cx="3021239" cy="698535"/>
                      </a:xfrm>
                      <a:prstGeom prst="rect">
                        <a:avLst/>
                      </a:prstGeom>
                      <a:noFill/>
                    </p:spPr>
                  </p:pic>
                </p:oleObj>
              </mc:Fallback>
            </mc:AlternateContent>
          </a:graphicData>
        </a:graphic>
      </p:graphicFrame>
      <p:pic>
        <p:nvPicPr>
          <p:cNvPr id="246" name="Picture 8" descr="The logistic curve">
            <a:hlinkClick r:id="rId8" tooltip="The logistic curve"/>
            <a:extLst>
              <a:ext uri="{FF2B5EF4-FFF2-40B4-BE49-F238E27FC236}">
                <a16:creationId xmlns:a16="http://schemas.microsoft.com/office/drawing/2014/main" id="{3265A44C-8540-4227-A9D1-3250E3550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99" y="4152437"/>
            <a:ext cx="3614789" cy="193265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3" descr="GaussianReal">
            <a:extLst>
              <a:ext uri="{FF2B5EF4-FFF2-40B4-BE49-F238E27FC236}">
                <a16:creationId xmlns:a16="http://schemas.microsoft.com/office/drawing/2014/main" id="{072423A3-77C6-419E-A475-8D6B47D76A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1358" y="4226295"/>
            <a:ext cx="3909337" cy="1742205"/>
          </a:xfrm>
          <a:prstGeom prst="rect">
            <a:avLst/>
          </a:prstGeom>
          <a:noFill/>
          <a:extLst>
            <a:ext uri="{909E8E84-426E-40DD-AFC4-6F175D3DCCD1}">
              <a14:hiddenFill xmlns:a14="http://schemas.microsoft.com/office/drawing/2010/main">
                <a:solidFill>
                  <a:srgbClr val="FFFFFF"/>
                </a:solidFill>
              </a14:hiddenFill>
            </a:ext>
          </a:extLst>
        </p:spPr>
      </p:pic>
      <p:sp>
        <p:nvSpPr>
          <p:cNvPr id="248" name="Content Placeholder 2">
            <a:extLst>
              <a:ext uri="{FF2B5EF4-FFF2-40B4-BE49-F238E27FC236}">
                <a16:creationId xmlns:a16="http://schemas.microsoft.com/office/drawing/2014/main" id="{9E602B24-7FD1-4140-AA92-1ED015395BA2}"/>
              </a:ext>
            </a:extLst>
          </p:cNvPr>
          <p:cNvSpPr txBox="1">
            <a:spLocks/>
          </p:cNvSpPr>
          <p:nvPr/>
        </p:nvSpPr>
        <p:spPr>
          <a:xfrm>
            <a:off x="4278857" y="2958493"/>
            <a:ext cx="3529132" cy="416000"/>
          </a:xfrm>
          <a:prstGeom prst="rect">
            <a:avLst/>
          </a:prstGeom>
        </p:spPr>
        <p:txBody>
          <a:bodyPr vert="horz" lIns="121920" tIns="60960" rIns="121920" bIns="6096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Book Antiqua" charset="0"/>
                <a:ea typeface="Book Antiqua" charset="0"/>
                <a:cs typeface="Book Antiqu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Book Antiqua" charset="0"/>
                <a:ea typeface="Book Antiqua" charset="0"/>
                <a:cs typeface="Book Antiqu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Book Antiqua" charset="0"/>
                <a:ea typeface="Book Antiqua" charset="0"/>
                <a:cs typeface="Book Antiqu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Book Antiqua" charset="0"/>
                <a:ea typeface="Book Antiqua" charset="0"/>
                <a:cs typeface="Book Antiqu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Book Antiqua" charset="0"/>
                <a:ea typeface="Book Antiqua" charset="0"/>
                <a:cs typeface="Book Antiqu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9585" indent="-457189" algn="ctr">
              <a:lnSpc>
                <a:spcPct val="100000"/>
              </a:lnSpc>
              <a:spcBef>
                <a:spcPts val="0"/>
              </a:spcBef>
              <a:buClr>
                <a:schemeClr val="dk2"/>
              </a:buClr>
              <a:buSzPts val="2800"/>
              <a:buNone/>
            </a:pPr>
            <a:r>
              <a:rPr lang="en-US" sz="2133" b="1" dirty="0">
                <a:solidFill>
                  <a:srgbClr val="0F3570"/>
                </a:solidFill>
                <a:latin typeface="Overlock"/>
                <a:ea typeface="Overlock"/>
                <a:cs typeface="Overlock"/>
              </a:rPr>
              <a:t>Gaussian function</a:t>
            </a:r>
            <a:endParaRPr lang="id-ID" sz="2133" b="1" dirty="0">
              <a:solidFill>
                <a:srgbClr val="0F3570"/>
              </a:solidFill>
              <a:latin typeface="Overlock"/>
              <a:ea typeface="Overlock"/>
              <a:cs typeface="Overlock"/>
            </a:endParaRPr>
          </a:p>
        </p:txBody>
      </p:sp>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3BDED10A-F2E1-4BE1-8F71-E70E9C983F3C}"/>
                  </a:ext>
                </a:extLst>
              </p:cNvPr>
              <p:cNvSpPr txBox="1"/>
              <p:nvPr/>
            </p:nvSpPr>
            <p:spPr>
              <a:xfrm>
                <a:off x="8943241" y="3600004"/>
                <a:ext cx="30008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tanh</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250" name="TextBox 249">
                <a:extLst>
                  <a:ext uri="{FF2B5EF4-FFF2-40B4-BE49-F238E27FC236}">
                    <a16:creationId xmlns:a16="http://schemas.microsoft.com/office/drawing/2014/main" id="{3BDED10A-F2E1-4BE1-8F71-E70E9C983F3C}"/>
                  </a:ext>
                </a:extLst>
              </p:cNvPr>
              <p:cNvSpPr txBox="1">
                <a:spLocks noRot="1" noChangeAspect="1" noMove="1" noResize="1" noEditPoints="1" noAdjustHandles="1" noChangeArrowheads="1" noChangeShapeType="1" noTextEdit="1"/>
              </p:cNvSpPr>
              <p:nvPr/>
            </p:nvSpPr>
            <p:spPr>
              <a:xfrm>
                <a:off x="8943241" y="3600004"/>
                <a:ext cx="3000821" cy="369332"/>
              </a:xfrm>
              <a:prstGeom prst="rect">
                <a:avLst/>
              </a:prstGeom>
              <a:blipFill>
                <a:blip r:embed="rId11"/>
                <a:stretch>
                  <a:fillRect l="-1829" r="-1829" b="-11667"/>
                </a:stretch>
              </a:blipFill>
            </p:spPr>
            <p:txBody>
              <a:bodyPr/>
              <a:lstStyle/>
              <a:p>
                <a:r>
                  <a:rPr lang="en-ID">
                    <a:noFill/>
                  </a:rPr>
                  <a:t> </a:t>
                </a:r>
              </a:p>
            </p:txBody>
          </p:sp>
        </mc:Fallback>
      </mc:AlternateContent>
      <p:sp>
        <p:nvSpPr>
          <p:cNvPr id="251" name="Content Placeholder 2">
            <a:extLst>
              <a:ext uri="{FF2B5EF4-FFF2-40B4-BE49-F238E27FC236}">
                <a16:creationId xmlns:a16="http://schemas.microsoft.com/office/drawing/2014/main" id="{402CCAD0-A66C-4CAA-A421-46A82820FAE0}"/>
              </a:ext>
            </a:extLst>
          </p:cNvPr>
          <p:cNvSpPr txBox="1">
            <a:spLocks/>
          </p:cNvSpPr>
          <p:nvPr/>
        </p:nvSpPr>
        <p:spPr>
          <a:xfrm>
            <a:off x="7929923" y="2985236"/>
            <a:ext cx="4262077" cy="416000"/>
          </a:xfrm>
          <a:prstGeom prst="rect">
            <a:avLst/>
          </a:prstGeom>
        </p:spPr>
        <p:txBody>
          <a:bodyPr vert="horz" lIns="121920" tIns="60960" rIns="121920" bIns="6096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Book Antiqua" charset="0"/>
                <a:ea typeface="Book Antiqua" charset="0"/>
                <a:cs typeface="Book Antiqu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Book Antiqua" charset="0"/>
                <a:ea typeface="Book Antiqua" charset="0"/>
                <a:cs typeface="Book Antiqu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Book Antiqua" charset="0"/>
                <a:ea typeface="Book Antiqua" charset="0"/>
                <a:cs typeface="Book Antiqu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Book Antiqua" charset="0"/>
                <a:ea typeface="Book Antiqua" charset="0"/>
                <a:cs typeface="Book Antiqu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Book Antiqua" charset="0"/>
                <a:ea typeface="Book Antiqua" charset="0"/>
                <a:cs typeface="Book Antiqu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9585" indent="-457189" algn="ctr">
              <a:lnSpc>
                <a:spcPct val="100000"/>
              </a:lnSpc>
              <a:spcBef>
                <a:spcPts val="0"/>
              </a:spcBef>
              <a:buClr>
                <a:schemeClr val="dk2"/>
              </a:buClr>
              <a:buSzPts val="2800"/>
              <a:buNone/>
            </a:pPr>
            <a:r>
              <a:rPr lang="en-US" sz="2133" b="1" dirty="0">
                <a:solidFill>
                  <a:srgbClr val="0F3570"/>
                </a:solidFill>
                <a:latin typeface="Overlock"/>
                <a:ea typeface="Overlock"/>
                <a:cs typeface="Overlock"/>
              </a:rPr>
              <a:t>Tangent Hyperbolic function</a:t>
            </a:r>
            <a:endParaRPr lang="id-ID" sz="2133" b="1" dirty="0">
              <a:solidFill>
                <a:srgbClr val="0F3570"/>
              </a:solidFill>
              <a:latin typeface="Overlock"/>
              <a:ea typeface="Overlock"/>
              <a:cs typeface="Overlock"/>
            </a:endParaRPr>
          </a:p>
        </p:txBody>
      </p:sp>
      <p:pic>
        <p:nvPicPr>
          <p:cNvPr id="19" name="Content Placeholder 3">
            <a:extLst>
              <a:ext uri="{FF2B5EF4-FFF2-40B4-BE49-F238E27FC236}">
                <a16:creationId xmlns:a16="http://schemas.microsoft.com/office/drawing/2014/main" id="{EAD2CC00-AC23-4CD9-AA4D-DBD00E56D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6550" y="4240522"/>
            <a:ext cx="3228825" cy="1779148"/>
          </a:xfrm>
          <a:prstGeom prst="rect">
            <a:avLst/>
          </a:prstGeom>
        </p:spPr>
      </p:pic>
      <p:sp>
        <p:nvSpPr>
          <p:cNvPr id="21" name="Google Shape;153;p6">
            <a:extLst>
              <a:ext uri="{FF2B5EF4-FFF2-40B4-BE49-F238E27FC236}">
                <a16:creationId xmlns:a16="http://schemas.microsoft.com/office/drawing/2014/main" id="{72EF2085-D40E-448B-BD6B-A78987D2AF93}"/>
              </a:ext>
            </a:extLst>
          </p:cNvPr>
          <p:cNvSpPr txBox="1"/>
          <p:nvPr/>
        </p:nvSpPr>
        <p:spPr>
          <a:xfrm>
            <a:off x="623392" y="1354744"/>
            <a:ext cx="11051984" cy="1354176"/>
          </a:xfrm>
          <a:prstGeom prst="rect">
            <a:avLst/>
          </a:prstGeom>
          <a:noFill/>
          <a:ln>
            <a:noFill/>
          </a:ln>
        </p:spPr>
        <p:txBody>
          <a:bodyPr spcFirstLastPara="1" wrap="square" lIns="121900" tIns="121900" rIns="121900" bIns="121900" anchor="t" anchorCtr="0">
            <a:spAutoFit/>
          </a:bodyPr>
          <a:lstStyle/>
          <a:p>
            <a:pPr marL="380990" indent="-380990">
              <a:buFont typeface="Arial" panose="020B0604020202020204" pitchFamily="34" charset="0"/>
              <a:buChar char="•"/>
            </a:pPr>
            <a:r>
              <a:rPr lang="en-US" sz="2400" dirty="0" err="1">
                <a:solidFill>
                  <a:srgbClr val="0F3570"/>
                </a:solidFill>
                <a:latin typeface="Overlock"/>
              </a:rPr>
              <a:t>Fungsi</a:t>
            </a:r>
            <a:r>
              <a:rPr lang="en-US" sz="2400" dirty="0">
                <a:solidFill>
                  <a:srgbClr val="0F3570"/>
                </a:solidFill>
                <a:latin typeface="Overlock"/>
              </a:rPr>
              <a:t> </a:t>
            </a:r>
            <a:r>
              <a:rPr lang="en-US" sz="2400" dirty="0" err="1">
                <a:solidFill>
                  <a:srgbClr val="0F3570"/>
                </a:solidFill>
                <a:latin typeface="Overlock"/>
              </a:rPr>
              <a:t>aktivasi</a:t>
            </a:r>
            <a:r>
              <a:rPr lang="en-US" sz="2400" dirty="0">
                <a:solidFill>
                  <a:srgbClr val="0F3570"/>
                </a:solidFill>
                <a:latin typeface="Overlock"/>
              </a:rPr>
              <a:t> </a:t>
            </a:r>
            <a:r>
              <a:rPr lang="en-US" sz="2400" dirty="0" err="1">
                <a:solidFill>
                  <a:srgbClr val="0F3570"/>
                </a:solidFill>
                <a:latin typeface="Overlock"/>
                <a:sym typeface="Overlock"/>
              </a:rPr>
              <a:t>merubah</a:t>
            </a:r>
            <a:r>
              <a:rPr lang="en-US" sz="2400" dirty="0">
                <a:solidFill>
                  <a:srgbClr val="0F3570"/>
                </a:solidFill>
                <a:latin typeface="Overlock"/>
                <a:sym typeface="Overlock"/>
              </a:rPr>
              <a:t> neuron </a:t>
            </a:r>
            <a:r>
              <a:rPr lang="en-US" sz="2400" dirty="0" err="1">
                <a:solidFill>
                  <a:srgbClr val="0F3570"/>
                </a:solidFill>
                <a:latin typeface="Overlock"/>
                <a:sym typeface="Overlock"/>
              </a:rPr>
              <a:t>menjadi</a:t>
            </a:r>
            <a:r>
              <a:rPr lang="en-US" sz="2400" dirty="0">
                <a:solidFill>
                  <a:srgbClr val="0F3570"/>
                </a:solidFill>
                <a:latin typeface="Overlock"/>
                <a:sym typeface="Overlock"/>
              </a:rPr>
              <a:t> non-linear</a:t>
            </a:r>
            <a:r>
              <a:rPr lang="en-US" sz="2400" dirty="0">
                <a:solidFill>
                  <a:srgbClr val="0F3570"/>
                </a:solidFill>
                <a:latin typeface="Overlock"/>
              </a:rPr>
              <a:t> </a:t>
            </a:r>
          </a:p>
          <a:p>
            <a:pPr marL="380990" indent="-380990">
              <a:buFont typeface="Arial" panose="020B0604020202020204" pitchFamily="34" charset="0"/>
              <a:buChar char="•"/>
            </a:pPr>
            <a:r>
              <a:rPr lang="en-US" sz="2400" dirty="0" err="1">
                <a:solidFill>
                  <a:srgbClr val="0F3570"/>
                </a:solidFill>
                <a:latin typeface="Overlock"/>
              </a:rPr>
              <a:t>Beberapa</a:t>
            </a:r>
            <a:r>
              <a:rPr lang="en-US" sz="2400" dirty="0">
                <a:solidFill>
                  <a:srgbClr val="0F3570"/>
                </a:solidFill>
                <a:latin typeface="Overlock"/>
              </a:rPr>
              <a:t> </a:t>
            </a:r>
            <a:r>
              <a:rPr lang="en-US" sz="2400" dirty="0" err="1">
                <a:solidFill>
                  <a:srgbClr val="0F3570"/>
                </a:solidFill>
                <a:latin typeface="Overlock"/>
              </a:rPr>
              <a:t>contoh</a:t>
            </a:r>
            <a:r>
              <a:rPr lang="en-US" sz="2400" dirty="0">
                <a:solidFill>
                  <a:srgbClr val="0F3570"/>
                </a:solidFill>
                <a:latin typeface="Overlock"/>
              </a:rPr>
              <a:t> </a:t>
            </a:r>
            <a:r>
              <a:rPr lang="en-US" sz="2400" dirty="0" err="1">
                <a:solidFill>
                  <a:srgbClr val="0F3570"/>
                </a:solidFill>
                <a:latin typeface="Overlock"/>
              </a:rPr>
              <a:t>fungsi</a:t>
            </a:r>
            <a:r>
              <a:rPr lang="en-US" sz="2400" dirty="0">
                <a:solidFill>
                  <a:srgbClr val="0F3570"/>
                </a:solidFill>
                <a:latin typeface="Overlock"/>
              </a:rPr>
              <a:t> </a:t>
            </a:r>
            <a:r>
              <a:rPr lang="en-US" sz="2400" dirty="0" err="1">
                <a:solidFill>
                  <a:srgbClr val="0F3570"/>
                </a:solidFill>
                <a:latin typeface="Overlock"/>
              </a:rPr>
              <a:t>aktivasi</a:t>
            </a:r>
            <a:r>
              <a:rPr lang="en-US" sz="2400" dirty="0">
                <a:solidFill>
                  <a:srgbClr val="0F3570"/>
                </a:solidFill>
                <a:latin typeface="Overlock"/>
              </a:rPr>
              <a:t> yang </a:t>
            </a:r>
            <a:r>
              <a:rPr lang="en-US" sz="2400" dirty="0" err="1">
                <a:solidFill>
                  <a:srgbClr val="0F3570"/>
                </a:solidFill>
                <a:latin typeface="Overlock"/>
              </a:rPr>
              <a:t>umum</a:t>
            </a:r>
            <a:r>
              <a:rPr lang="en-US" sz="2400" dirty="0">
                <a:solidFill>
                  <a:srgbClr val="0F3570"/>
                </a:solidFill>
                <a:latin typeface="Overlock"/>
              </a:rPr>
              <a:t> </a:t>
            </a:r>
            <a:r>
              <a:rPr lang="en-US" sz="2400" dirty="0" err="1">
                <a:solidFill>
                  <a:srgbClr val="0F3570"/>
                </a:solidFill>
                <a:latin typeface="Overlock"/>
              </a:rPr>
              <a:t>digunakan</a:t>
            </a:r>
            <a:r>
              <a:rPr lang="en-US" sz="2400" dirty="0">
                <a:solidFill>
                  <a:srgbClr val="0F3570"/>
                </a:solidFill>
                <a:latin typeface="Overlock"/>
              </a:rPr>
              <a:t> pada </a:t>
            </a:r>
            <a:r>
              <a:rPr lang="en-US" sz="2400" dirty="0" err="1">
                <a:solidFill>
                  <a:srgbClr val="0F3570"/>
                </a:solidFill>
                <a:latin typeface="Overlock"/>
              </a:rPr>
              <a:t>metode</a:t>
            </a:r>
            <a:r>
              <a:rPr lang="en-US" sz="2400" dirty="0">
                <a:solidFill>
                  <a:srgbClr val="0F3570"/>
                </a:solidFill>
                <a:latin typeface="Overlock"/>
              </a:rPr>
              <a:t> ANN </a:t>
            </a:r>
            <a:r>
              <a:rPr lang="en-US" sz="2400" dirty="0" err="1">
                <a:solidFill>
                  <a:srgbClr val="0F3570"/>
                </a:solidFill>
                <a:latin typeface="Overlock"/>
              </a:rPr>
              <a:t>sebagai</a:t>
            </a:r>
            <a:r>
              <a:rPr lang="en-US" sz="2400" dirty="0">
                <a:solidFill>
                  <a:srgbClr val="0F3570"/>
                </a:solidFill>
                <a:latin typeface="Overlock"/>
              </a:rPr>
              <a:t> </a:t>
            </a:r>
            <a:r>
              <a:rPr lang="en-US" sz="2400" dirty="0" err="1">
                <a:solidFill>
                  <a:srgbClr val="0F3570"/>
                </a:solidFill>
                <a:latin typeface="Overlock"/>
              </a:rPr>
              <a:t>berikut</a:t>
            </a:r>
            <a:endParaRPr lang="en-ID" sz="2400" dirty="0">
              <a:solidFill>
                <a:srgbClr val="0F3570"/>
              </a:solidFill>
              <a:latin typeface="Overlock"/>
            </a:endParaRPr>
          </a:p>
        </p:txBody>
      </p:sp>
    </p:spTree>
    <p:extLst>
      <p:ext uri="{BB962C8B-B14F-4D97-AF65-F5344CB8AC3E}">
        <p14:creationId xmlns:p14="http://schemas.microsoft.com/office/powerpoint/2010/main" val="419315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Fungsi Aktivasi</a:t>
            </a:r>
            <a:endParaRPr lang="en-ID"/>
          </a:p>
        </p:txBody>
      </p:sp>
      <p:pic>
        <p:nvPicPr>
          <p:cNvPr id="18434" name="Picture 2" descr="http://rasbt.github.io/mlxtend/user_guide/general_concepts/activation-functions_files/activation-functions.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91095" y="1412776"/>
            <a:ext cx="8517810" cy="530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7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6"/>
          <p:cNvSpPr txBox="1"/>
          <p:nvPr/>
        </p:nvSpPr>
        <p:spPr>
          <a:xfrm>
            <a:off x="688217" y="1247182"/>
            <a:ext cx="11127658" cy="984845"/>
          </a:xfrm>
          <a:prstGeom prst="rect">
            <a:avLst/>
          </a:prstGeom>
          <a:noFill/>
          <a:ln>
            <a:noFill/>
          </a:ln>
        </p:spPr>
        <p:txBody>
          <a:bodyPr spcFirstLastPara="1" wrap="square" lIns="121900" tIns="121900" rIns="121900" bIns="121900" anchor="t" anchorCtr="0">
            <a:spAutoFit/>
          </a:bodyPr>
          <a:lstStyle/>
          <a:p>
            <a:pPr>
              <a:buSzPts val="1350"/>
            </a:pPr>
            <a:r>
              <a:rPr lang="en-US" sz="2400" dirty="0">
                <a:solidFill>
                  <a:srgbClr val="000000"/>
                </a:solidFill>
                <a:latin typeface="Calibri" panose="020F0502020204030204" pitchFamily="34" charset="0"/>
                <a:ea typeface="Overlock"/>
                <a:cs typeface="Calibri" panose="020F0502020204030204" pitchFamily="34" charset="0"/>
                <a:sym typeface="Overlock"/>
              </a:rPr>
              <a:t>Pada </a:t>
            </a:r>
            <a:r>
              <a:rPr lang="en-US" sz="2400" dirty="0" err="1">
                <a:solidFill>
                  <a:srgbClr val="000000"/>
                </a:solidFill>
                <a:latin typeface="Calibri" panose="020F0502020204030204" pitchFamily="34" charset="0"/>
                <a:ea typeface="Overlock"/>
                <a:cs typeface="Calibri" panose="020F0502020204030204" pitchFamily="34" charset="0"/>
                <a:sym typeface="Overlock"/>
              </a:rPr>
              <a:t>permasalahan</a:t>
            </a:r>
            <a:r>
              <a:rPr lang="en-US" sz="2400" dirty="0">
                <a:solidFill>
                  <a:srgbClr val="000000"/>
                </a:solidFill>
                <a:latin typeface="Calibri" panose="020F0502020204030204" pitchFamily="34" charset="0"/>
                <a:ea typeface="Overlock"/>
                <a:cs typeface="Calibri" panose="020F0502020204030204" pitchFamily="34" charset="0"/>
                <a:sym typeface="Overlock"/>
              </a:rPr>
              <a:t> non-linear dan </a:t>
            </a:r>
            <a:r>
              <a:rPr lang="en-US" sz="2400" dirty="0" err="1">
                <a:solidFill>
                  <a:srgbClr val="000000"/>
                </a:solidFill>
                <a:latin typeface="Calibri" panose="020F0502020204030204" pitchFamily="34" charset="0"/>
                <a:ea typeface="Overlock"/>
                <a:cs typeface="Calibri" panose="020F0502020204030204" pitchFamily="34" charset="0"/>
                <a:sym typeface="Overlock"/>
              </a:rPr>
              <a:t>permasalahan</a:t>
            </a:r>
            <a:r>
              <a:rPr lang="en-US" sz="2400" dirty="0">
                <a:solidFill>
                  <a:srgbClr val="000000"/>
                </a:solidFill>
                <a:latin typeface="Calibri" panose="020F0502020204030204" pitchFamily="34" charset="0"/>
                <a:ea typeface="Overlock"/>
                <a:cs typeface="Calibri" panose="020F0502020204030204" pitchFamily="34" charset="0"/>
                <a:sym typeface="Overlock"/>
              </a:rPr>
              <a:t> yang </a:t>
            </a:r>
            <a:r>
              <a:rPr lang="en-US" sz="2400" dirty="0" err="1">
                <a:solidFill>
                  <a:srgbClr val="000000"/>
                </a:solidFill>
                <a:latin typeface="Calibri" panose="020F0502020204030204" pitchFamily="34" charset="0"/>
                <a:ea typeface="Overlock"/>
                <a:cs typeface="Calibri" panose="020F0502020204030204" pitchFamily="34" charset="0"/>
                <a:sym typeface="Overlock"/>
              </a:rPr>
              <a:t>lebih</a:t>
            </a:r>
            <a:r>
              <a:rPr lang="en-US" sz="2400" dirty="0">
                <a:solidFill>
                  <a:srgbClr val="000000"/>
                </a:solidFill>
                <a:latin typeface="Calibri" panose="020F0502020204030204" pitchFamily="34" charset="0"/>
                <a:ea typeface="Overlock"/>
                <a:cs typeface="Calibri" panose="020F0502020204030204" pitchFamily="34" charset="0"/>
                <a:sym typeface="Overlock"/>
              </a:rPr>
              <a:t> </a:t>
            </a:r>
            <a:r>
              <a:rPr lang="en-US" sz="2400" dirty="0" err="1">
                <a:solidFill>
                  <a:srgbClr val="000000"/>
                </a:solidFill>
                <a:latin typeface="Calibri" panose="020F0502020204030204" pitchFamily="34" charset="0"/>
                <a:ea typeface="Overlock"/>
                <a:cs typeface="Calibri" panose="020F0502020204030204" pitchFamily="34" charset="0"/>
                <a:sym typeface="Overlock"/>
              </a:rPr>
              <a:t>kompleks</a:t>
            </a:r>
            <a:r>
              <a:rPr lang="en-US" sz="2400" dirty="0">
                <a:solidFill>
                  <a:srgbClr val="000000"/>
                </a:solidFill>
                <a:latin typeface="Calibri" panose="020F0502020204030204" pitchFamily="34" charset="0"/>
                <a:ea typeface="Overlock"/>
                <a:cs typeface="Calibri" panose="020F0502020204030204" pitchFamily="34" charset="0"/>
                <a:sym typeface="Overlock"/>
              </a:rPr>
              <a:t>, </a:t>
            </a:r>
            <a:r>
              <a:rPr lang="en-US" sz="2400" dirty="0" err="1">
                <a:solidFill>
                  <a:srgbClr val="000000"/>
                </a:solidFill>
                <a:latin typeface="Calibri" panose="020F0502020204030204" pitchFamily="34" charset="0"/>
                <a:ea typeface="Overlock"/>
                <a:cs typeface="Calibri" panose="020F0502020204030204" pitchFamily="34" charset="0"/>
                <a:sym typeface="Overlock"/>
              </a:rPr>
              <a:t>menggunakan</a:t>
            </a:r>
            <a:r>
              <a:rPr lang="en-US" sz="2400" dirty="0">
                <a:solidFill>
                  <a:srgbClr val="000000"/>
                </a:solidFill>
                <a:latin typeface="Calibri" panose="020F0502020204030204" pitchFamily="34" charset="0"/>
                <a:ea typeface="Overlock"/>
                <a:cs typeface="Calibri" panose="020F0502020204030204" pitchFamily="34" charset="0"/>
                <a:sym typeface="Overlock"/>
              </a:rPr>
              <a:t> </a:t>
            </a:r>
            <a:r>
              <a:rPr lang="en-US" sz="2400" dirty="0" err="1">
                <a:solidFill>
                  <a:srgbClr val="000000"/>
                </a:solidFill>
                <a:latin typeface="Calibri" panose="020F0502020204030204" pitchFamily="34" charset="0"/>
                <a:ea typeface="Overlock"/>
                <a:cs typeface="Calibri" panose="020F0502020204030204" pitchFamily="34" charset="0"/>
                <a:sym typeface="Overlock"/>
              </a:rPr>
              <a:t>arsitektur</a:t>
            </a:r>
            <a:r>
              <a:rPr lang="en-US" sz="2400" dirty="0">
                <a:solidFill>
                  <a:srgbClr val="000000"/>
                </a:solidFill>
                <a:latin typeface="Calibri" panose="020F0502020204030204" pitchFamily="34" charset="0"/>
                <a:ea typeface="Overlock"/>
                <a:cs typeface="Calibri" panose="020F0502020204030204" pitchFamily="34" charset="0"/>
                <a:sym typeface="Overlock"/>
              </a:rPr>
              <a:t> </a:t>
            </a:r>
            <a:r>
              <a:rPr lang="en-US" sz="2400" b="1" dirty="0">
                <a:solidFill>
                  <a:srgbClr val="000000"/>
                </a:solidFill>
                <a:latin typeface="Calibri" panose="020F0502020204030204" pitchFamily="34" charset="0"/>
                <a:ea typeface="Overlock"/>
                <a:cs typeface="Calibri" panose="020F0502020204030204" pitchFamily="34" charset="0"/>
                <a:sym typeface="Overlock"/>
              </a:rPr>
              <a:t>Multi-layer ANN</a:t>
            </a:r>
          </a:p>
        </p:txBody>
      </p:sp>
      <p:grpSp>
        <p:nvGrpSpPr>
          <p:cNvPr id="9" name="Group 17">
            <a:extLst>
              <a:ext uri="{FF2B5EF4-FFF2-40B4-BE49-F238E27FC236}">
                <a16:creationId xmlns:a16="http://schemas.microsoft.com/office/drawing/2014/main" id="{89E60071-EBC9-435B-83F1-C718D129C190}"/>
              </a:ext>
            </a:extLst>
          </p:cNvPr>
          <p:cNvGrpSpPr>
            <a:grpSpLocks/>
          </p:cNvGrpSpPr>
          <p:nvPr/>
        </p:nvGrpSpPr>
        <p:grpSpPr bwMode="auto">
          <a:xfrm>
            <a:off x="1006956" y="2195992"/>
            <a:ext cx="6782256" cy="3598191"/>
            <a:chOff x="1164" y="1516"/>
            <a:chExt cx="3984" cy="2208"/>
          </a:xfrm>
        </p:grpSpPr>
        <p:grpSp>
          <p:nvGrpSpPr>
            <p:cNvPr id="10" name="Group 18">
              <a:extLst>
                <a:ext uri="{FF2B5EF4-FFF2-40B4-BE49-F238E27FC236}">
                  <a16:creationId xmlns:a16="http://schemas.microsoft.com/office/drawing/2014/main" id="{9996A297-4D6F-4A26-8807-2386C00A21BA}"/>
                </a:ext>
              </a:extLst>
            </p:cNvPr>
            <p:cNvGrpSpPr>
              <a:grpSpLocks/>
            </p:cNvGrpSpPr>
            <p:nvPr/>
          </p:nvGrpSpPr>
          <p:grpSpPr bwMode="auto">
            <a:xfrm>
              <a:off x="2028" y="1900"/>
              <a:ext cx="192" cy="192"/>
              <a:chOff x="1296" y="2784"/>
              <a:chExt cx="192" cy="192"/>
            </a:xfrm>
          </p:grpSpPr>
          <p:sp>
            <p:nvSpPr>
              <p:cNvPr id="56" name="Line 19">
                <a:extLst>
                  <a:ext uri="{FF2B5EF4-FFF2-40B4-BE49-F238E27FC236}">
                    <a16:creationId xmlns:a16="http://schemas.microsoft.com/office/drawing/2014/main" id="{3D8E093B-4DEB-438E-BF0A-940A011FC54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 name="Line 20">
                <a:extLst>
                  <a:ext uri="{FF2B5EF4-FFF2-40B4-BE49-F238E27FC236}">
                    <a16:creationId xmlns:a16="http://schemas.microsoft.com/office/drawing/2014/main" id="{581C32A5-5DB0-4284-89F1-D8BE06969A7D}"/>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1" name="Group 21">
              <a:extLst>
                <a:ext uri="{FF2B5EF4-FFF2-40B4-BE49-F238E27FC236}">
                  <a16:creationId xmlns:a16="http://schemas.microsoft.com/office/drawing/2014/main" id="{9E65242E-BD63-4DF8-925C-440461DA3196}"/>
                </a:ext>
              </a:extLst>
            </p:cNvPr>
            <p:cNvGrpSpPr>
              <a:grpSpLocks/>
            </p:cNvGrpSpPr>
            <p:nvPr/>
          </p:nvGrpSpPr>
          <p:grpSpPr bwMode="auto">
            <a:xfrm>
              <a:off x="1836" y="3148"/>
              <a:ext cx="192" cy="192"/>
              <a:chOff x="1296" y="2784"/>
              <a:chExt cx="192" cy="192"/>
            </a:xfrm>
          </p:grpSpPr>
          <p:sp>
            <p:nvSpPr>
              <p:cNvPr id="54" name="Line 22">
                <a:extLst>
                  <a:ext uri="{FF2B5EF4-FFF2-40B4-BE49-F238E27FC236}">
                    <a16:creationId xmlns:a16="http://schemas.microsoft.com/office/drawing/2014/main" id="{373B0BAE-D4B3-408A-AB7C-3B5E605F1C53}"/>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5" name="Line 23">
                <a:extLst>
                  <a:ext uri="{FF2B5EF4-FFF2-40B4-BE49-F238E27FC236}">
                    <a16:creationId xmlns:a16="http://schemas.microsoft.com/office/drawing/2014/main" id="{DD21B6CF-3B6E-4D11-82CD-7581FC2DB9D6}"/>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2" name="Group 24">
              <a:extLst>
                <a:ext uri="{FF2B5EF4-FFF2-40B4-BE49-F238E27FC236}">
                  <a16:creationId xmlns:a16="http://schemas.microsoft.com/office/drawing/2014/main" id="{F0700641-AD06-474D-920E-7ADC8CDAD383}"/>
                </a:ext>
              </a:extLst>
            </p:cNvPr>
            <p:cNvGrpSpPr>
              <a:grpSpLocks/>
            </p:cNvGrpSpPr>
            <p:nvPr/>
          </p:nvGrpSpPr>
          <p:grpSpPr bwMode="auto">
            <a:xfrm>
              <a:off x="1932" y="2716"/>
              <a:ext cx="192" cy="192"/>
              <a:chOff x="1296" y="2784"/>
              <a:chExt cx="192" cy="192"/>
            </a:xfrm>
          </p:grpSpPr>
          <p:sp>
            <p:nvSpPr>
              <p:cNvPr id="52" name="Line 25">
                <a:extLst>
                  <a:ext uri="{FF2B5EF4-FFF2-40B4-BE49-F238E27FC236}">
                    <a16:creationId xmlns:a16="http://schemas.microsoft.com/office/drawing/2014/main" id="{CF420BD6-6FE5-4C6A-995A-127DDB61FCB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 name="Line 26">
                <a:extLst>
                  <a:ext uri="{FF2B5EF4-FFF2-40B4-BE49-F238E27FC236}">
                    <a16:creationId xmlns:a16="http://schemas.microsoft.com/office/drawing/2014/main" id="{C2F21A04-2F6F-4AAF-AC86-C230C3D4DEE6}"/>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3" name="Group 27">
              <a:extLst>
                <a:ext uri="{FF2B5EF4-FFF2-40B4-BE49-F238E27FC236}">
                  <a16:creationId xmlns:a16="http://schemas.microsoft.com/office/drawing/2014/main" id="{7A7EA9E0-1255-48E4-A510-7CAE831C82D9}"/>
                </a:ext>
              </a:extLst>
            </p:cNvPr>
            <p:cNvGrpSpPr>
              <a:grpSpLocks/>
            </p:cNvGrpSpPr>
            <p:nvPr/>
          </p:nvGrpSpPr>
          <p:grpSpPr bwMode="auto">
            <a:xfrm>
              <a:off x="2892" y="1660"/>
              <a:ext cx="192" cy="192"/>
              <a:chOff x="1296" y="2784"/>
              <a:chExt cx="192" cy="192"/>
            </a:xfrm>
          </p:grpSpPr>
          <p:sp>
            <p:nvSpPr>
              <p:cNvPr id="50" name="Line 28">
                <a:extLst>
                  <a:ext uri="{FF2B5EF4-FFF2-40B4-BE49-F238E27FC236}">
                    <a16:creationId xmlns:a16="http://schemas.microsoft.com/office/drawing/2014/main" id="{6329885C-3028-4F7C-9485-BDCE88CDCF2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1" name="Line 29">
                <a:extLst>
                  <a:ext uri="{FF2B5EF4-FFF2-40B4-BE49-F238E27FC236}">
                    <a16:creationId xmlns:a16="http://schemas.microsoft.com/office/drawing/2014/main" id="{D8669A10-849E-429E-9CBC-AB14C6879AED}"/>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4" name="Group 30">
              <a:extLst>
                <a:ext uri="{FF2B5EF4-FFF2-40B4-BE49-F238E27FC236}">
                  <a16:creationId xmlns:a16="http://schemas.microsoft.com/office/drawing/2014/main" id="{A6122AAE-2DA8-4775-B3F4-461D370FC700}"/>
                </a:ext>
              </a:extLst>
            </p:cNvPr>
            <p:cNvGrpSpPr>
              <a:grpSpLocks/>
            </p:cNvGrpSpPr>
            <p:nvPr/>
          </p:nvGrpSpPr>
          <p:grpSpPr bwMode="auto">
            <a:xfrm>
              <a:off x="3756" y="1756"/>
              <a:ext cx="192" cy="192"/>
              <a:chOff x="1296" y="2784"/>
              <a:chExt cx="192" cy="192"/>
            </a:xfrm>
          </p:grpSpPr>
          <p:sp>
            <p:nvSpPr>
              <p:cNvPr id="48" name="Line 31">
                <a:extLst>
                  <a:ext uri="{FF2B5EF4-FFF2-40B4-BE49-F238E27FC236}">
                    <a16:creationId xmlns:a16="http://schemas.microsoft.com/office/drawing/2014/main" id="{6E025750-64B6-42AD-813A-C0EFB326E14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9" name="Line 32">
                <a:extLst>
                  <a:ext uri="{FF2B5EF4-FFF2-40B4-BE49-F238E27FC236}">
                    <a16:creationId xmlns:a16="http://schemas.microsoft.com/office/drawing/2014/main" id="{66FFA2A8-95AE-4F30-BB9C-62C3CD24573A}"/>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5" name="Group 33">
              <a:extLst>
                <a:ext uri="{FF2B5EF4-FFF2-40B4-BE49-F238E27FC236}">
                  <a16:creationId xmlns:a16="http://schemas.microsoft.com/office/drawing/2014/main" id="{B5CA477F-B87A-4CF9-807A-16BA148B15AC}"/>
                </a:ext>
              </a:extLst>
            </p:cNvPr>
            <p:cNvGrpSpPr>
              <a:grpSpLocks/>
            </p:cNvGrpSpPr>
            <p:nvPr/>
          </p:nvGrpSpPr>
          <p:grpSpPr bwMode="auto">
            <a:xfrm>
              <a:off x="4956" y="2284"/>
              <a:ext cx="192" cy="192"/>
              <a:chOff x="1296" y="2784"/>
              <a:chExt cx="192" cy="192"/>
            </a:xfrm>
          </p:grpSpPr>
          <p:sp>
            <p:nvSpPr>
              <p:cNvPr id="46" name="Line 34">
                <a:extLst>
                  <a:ext uri="{FF2B5EF4-FFF2-40B4-BE49-F238E27FC236}">
                    <a16:creationId xmlns:a16="http://schemas.microsoft.com/office/drawing/2014/main" id="{94DD272E-2103-4E39-91F0-4212BEBEBF4A}"/>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7" name="Line 35">
                <a:extLst>
                  <a:ext uri="{FF2B5EF4-FFF2-40B4-BE49-F238E27FC236}">
                    <a16:creationId xmlns:a16="http://schemas.microsoft.com/office/drawing/2014/main" id="{0C607992-81E5-4245-B5CA-C04A50F8F062}"/>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6" name="Group 36">
              <a:extLst>
                <a:ext uri="{FF2B5EF4-FFF2-40B4-BE49-F238E27FC236}">
                  <a16:creationId xmlns:a16="http://schemas.microsoft.com/office/drawing/2014/main" id="{ACC03290-87C3-451B-AF0E-373B48F8269D}"/>
                </a:ext>
              </a:extLst>
            </p:cNvPr>
            <p:cNvGrpSpPr>
              <a:grpSpLocks/>
            </p:cNvGrpSpPr>
            <p:nvPr/>
          </p:nvGrpSpPr>
          <p:grpSpPr bwMode="auto">
            <a:xfrm>
              <a:off x="4188" y="2668"/>
              <a:ext cx="192" cy="192"/>
              <a:chOff x="1296" y="2784"/>
              <a:chExt cx="192" cy="192"/>
            </a:xfrm>
          </p:grpSpPr>
          <p:sp>
            <p:nvSpPr>
              <p:cNvPr id="44" name="Line 37">
                <a:extLst>
                  <a:ext uri="{FF2B5EF4-FFF2-40B4-BE49-F238E27FC236}">
                    <a16:creationId xmlns:a16="http://schemas.microsoft.com/office/drawing/2014/main" id="{2D05B68F-3452-40DC-AEDE-5237D8476AB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5" name="Line 38">
                <a:extLst>
                  <a:ext uri="{FF2B5EF4-FFF2-40B4-BE49-F238E27FC236}">
                    <a16:creationId xmlns:a16="http://schemas.microsoft.com/office/drawing/2014/main" id="{819A03F8-86CB-45DA-A4B9-0937E04905A2}"/>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7" name="Group 39">
              <a:extLst>
                <a:ext uri="{FF2B5EF4-FFF2-40B4-BE49-F238E27FC236}">
                  <a16:creationId xmlns:a16="http://schemas.microsoft.com/office/drawing/2014/main" id="{B903B09C-414B-4EEB-BCF9-399590AD27AF}"/>
                </a:ext>
              </a:extLst>
            </p:cNvPr>
            <p:cNvGrpSpPr>
              <a:grpSpLocks/>
            </p:cNvGrpSpPr>
            <p:nvPr/>
          </p:nvGrpSpPr>
          <p:grpSpPr bwMode="auto">
            <a:xfrm>
              <a:off x="3420" y="3292"/>
              <a:ext cx="192" cy="192"/>
              <a:chOff x="1296" y="2784"/>
              <a:chExt cx="192" cy="192"/>
            </a:xfrm>
          </p:grpSpPr>
          <p:sp>
            <p:nvSpPr>
              <p:cNvPr id="42" name="Line 40">
                <a:extLst>
                  <a:ext uri="{FF2B5EF4-FFF2-40B4-BE49-F238E27FC236}">
                    <a16:creationId xmlns:a16="http://schemas.microsoft.com/office/drawing/2014/main" id="{A1BBAD10-A85D-495C-9E09-CFE3D68D56C2}"/>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 name="Line 41">
                <a:extLst>
                  <a:ext uri="{FF2B5EF4-FFF2-40B4-BE49-F238E27FC236}">
                    <a16:creationId xmlns:a16="http://schemas.microsoft.com/office/drawing/2014/main" id="{7F97E2BF-0244-48B9-B237-15BCC306CD10}"/>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8" name="Group 42">
              <a:extLst>
                <a:ext uri="{FF2B5EF4-FFF2-40B4-BE49-F238E27FC236}">
                  <a16:creationId xmlns:a16="http://schemas.microsoft.com/office/drawing/2014/main" id="{DA430AC3-6BE7-4DE4-B28C-EE0440444E04}"/>
                </a:ext>
              </a:extLst>
            </p:cNvPr>
            <p:cNvGrpSpPr>
              <a:grpSpLocks/>
            </p:cNvGrpSpPr>
            <p:nvPr/>
          </p:nvGrpSpPr>
          <p:grpSpPr bwMode="auto">
            <a:xfrm>
              <a:off x="3852" y="2860"/>
              <a:ext cx="192" cy="192"/>
              <a:chOff x="1296" y="2784"/>
              <a:chExt cx="192" cy="192"/>
            </a:xfrm>
          </p:grpSpPr>
          <p:sp>
            <p:nvSpPr>
              <p:cNvPr id="40" name="Line 43">
                <a:extLst>
                  <a:ext uri="{FF2B5EF4-FFF2-40B4-BE49-F238E27FC236}">
                    <a16:creationId xmlns:a16="http://schemas.microsoft.com/office/drawing/2014/main" id="{3943773E-E8B1-4A19-AA40-B8ACD8C1F99E}"/>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1" name="Line 44">
                <a:extLst>
                  <a:ext uri="{FF2B5EF4-FFF2-40B4-BE49-F238E27FC236}">
                    <a16:creationId xmlns:a16="http://schemas.microsoft.com/office/drawing/2014/main" id="{2E25A34D-76D7-4E6C-B99E-5E6FF747EC90}"/>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19" name="Group 45">
              <a:extLst>
                <a:ext uri="{FF2B5EF4-FFF2-40B4-BE49-F238E27FC236}">
                  <a16:creationId xmlns:a16="http://schemas.microsoft.com/office/drawing/2014/main" id="{528AA96A-1A7C-408B-879B-6E8CA84F48A1}"/>
                </a:ext>
              </a:extLst>
            </p:cNvPr>
            <p:cNvGrpSpPr>
              <a:grpSpLocks/>
            </p:cNvGrpSpPr>
            <p:nvPr/>
          </p:nvGrpSpPr>
          <p:grpSpPr bwMode="auto">
            <a:xfrm>
              <a:off x="4572" y="1516"/>
              <a:ext cx="192" cy="192"/>
              <a:chOff x="1296" y="2784"/>
              <a:chExt cx="192" cy="192"/>
            </a:xfrm>
          </p:grpSpPr>
          <p:sp>
            <p:nvSpPr>
              <p:cNvPr id="38" name="Line 46">
                <a:extLst>
                  <a:ext uri="{FF2B5EF4-FFF2-40B4-BE49-F238E27FC236}">
                    <a16:creationId xmlns:a16="http://schemas.microsoft.com/office/drawing/2014/main" id="{EC930700-0156-4559-B0D5-E6D290E31506}"/>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9" name="Line 47">
                <a:extLst>
                  <a:ext uri="{FF2B5EF4-FFF2-40B4-BE49-F238E27FC236}">
                    <a16:creationId xmlns:a16="http://schemas.microsoft.com/office/drawing/2014/main" id="{80492C2D-0833-4AA0-A7A5-97774860D87E}"/>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0" name="Group 48">
              <a:extLst>
                <a:ext uri="{FF2B5EF4-FFF2-40B4-BE49-F238E27FC236}">
                  <a16:creationId xmlns:a16="http://schemas.microsoft.com/office/drawing/2014/main" id="{CF1EE09F-960C-4CC9-8C3A-B2E8B0F1690E}"/>
                </a:ext>
              </a:extLst>
            </p:cNvPr>
            <p:cNvGrpSpPr>
              <a:grpSpLocks/>
            </p:cNvGrpSpPr>
            <p:nvPr/>
          </p:nvGrpSpPr>
          <p:grpSpPr bwMode="auto">
            <a:xfrm>
              <a:off x="2604" y="3052"/>
              <a:ext cx="192" cy="192"/>
              <a:chOff x="1296" y="2784"/>
              <a:chExt cx="192" cy="192"/>
            </a:xfrm>
          </p:grpSpPr>
          <p:sp>
            <p:nvSpPr>
              <p:cNvPr id="36" name="Line 49">
                <a:extLst>
                  <a:ext uri="{FF2B5EF4-FFF2-40B4-BE49-F238E27FC236}">
                    <a16:creationId xmlns:a16="http://schemas.microsoft.com/office/drawing/2014/main" id="{FFDEF729-B5D2-4775-92CC-56F1FF72D701}"/>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7" name="Line 50">
                <a:extLst>
                  <a:ext uri="{FF2B5EF4-FFF2-40B4-BE49-F238E27FC236}">
                    <a16:creationId xmlns:a16="http://schemas.microsoft.com/office/drawing/2014/main" id="{36B5F947-3CB3-4EB0-AC89-12938B342708}"/>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1" name="Group 51">
              <a:extLst>
                <a:ext uri="{FF2B5EF4-FFF2-40B4-BE49-F238E27FC236}">
                  <a16:creationId xmlns:a16="http://schemas.microsoft.com/office/drawing/2014/main" id="{A7F5094A-2A91-4926-AEC6-CB34C8725A35}"/>
                </a:ext>
              </a:extLst>
            </p:cNvPr>
            <p:cNvGrpSpPr>
              <a:grpSpLocks/>
            </p:cNvGrpSpPr>
            <p:nvPr/>
          </p:nvGrpSpPr>
          <p:grpSpPr bwMode="auto">
            <a:xfrm>
              <a:off x="2988" y="2044"/>
              <a:ext cx="192" cy="192"/>
              <a:chOff x="1296" y="2784"/>
              <a:chExt cx="192" cy="192"/>
            </a:xfrm>
          </p:grpSpPr>
          <p:sp>
            <p:nvSpPr>
              <p:cNvPr id="34" name="Line 52">
                <a:extLst>
                  <a:ext uri="{FF2B5EF4-FFF2-40B4-BE49-F238E27FC236}">
                    <a16:creationId xmlns:a16="http://schemas.microsoft.com/office/drawing/2014/main" id="{4CE76C63-13C4-4675-A14B-2D1E6126219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5" name="Line 53">
                <a:extLst>
                  <a:ext uri="{FF2B5EF4-FFF2-40B4-BE49-F238E27FC236}">
                    <a16:creationId xmlns:a16="http://schemas.microsoft.com/office/drawing/2014/main" id="{66CE99AE-447F-43F5-9751-BDB4B1D1FE49}"/>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2" name="Group 54">
              <a:extLst>
                <a:ext uri="{FF2B5EF4-FFF2-40B4-BE49-F238E27FC236}">
                  <a16:creationId xmlns:a16="http://schemas.microsoft.com/office/drawing/2014/main" id="{C9E7E2E2-A4C4-4B5E-AD2C-DC1955522826}"/>
                </a:ext>
              </a:extLst>
            </p:cNvPr>
            <p:cNvGrpSpPr>
              <a:grpSpLocks/>
            </p:cNvGrpSpPr>
            <p:nvPr/>
          </p:nvGrpSpPr>
          <p:grpSpPr bwMode="auto">
            <a:xfrm>
              <a:off x="2364" y="3532"/>
              <a:ext cx="192" cy="192"/>
              <a:chOff x="1296" y="2784"/>
              <a:chExt cx="192" cy="192"/>
            </a:xfrm>
          </p:grpSpPr>
          <p:sp>
            <p:nvSpPr>
              <p:cNvPr id="32" name="Line 55">
                <a:extLst>
                  <a:ext uri="{FF2B5EF4-FFF2-40B4-BE49-F238E27FC236}">
                    <a16:creationId xmlns:a16="http://schemas.microsoft.com/office/drawing/2014/main" id="{6338882B-9BE4-4150-BA65-64B7ADC0BCD3}"/>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3" name="Line 56">
                <a:extLst>
                  <a:ext uri="{FF2B5EF4-FFF2-40B4-BE49-F238E27FC236}">
                    <a16:creationId xmlns:a16="http://schemas.microsoft.com/office/drawing/2014/main" id="{FDF22B63-2618-42F0-B9A1-6F624E0733B7}"/>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3" name="Group 57">
              <a:extLst>
                <a:ext uri="{FF2B5EF4-FFF2-40B4-BE49-F238E27FC236}">
                  <a16:creationId xmlns:a16="http://schemas.microsoft.com/office/drawing/2014/main" id="{C6CD3579-A4B0-46A3-AECF-E51B4E0D3091}"/>
                </a:ext>
              </a:extLst>
            </p:cNvPr>
            <p:cNvGrpSpPr>
              <a:grpSpLocks/>
            </p:cNvGrpSpPr>
            <p:nvPr/>
          </p:nvGrpSpPr>
          <p:grpSpPr bwMode="auto">
            <a:xfrm>
              <a:off x="4476" y="2044"/>
              <a:ext cx="192" cy="192"/>
              <a:chOff x="1296" y="2784"/>
              <a:chExt cx="192" cy="192"/>
            </a:xfrm>
          </p:grpSpPr>
          <p:sp>
            <p:nvSpPr>
              <p:cNvPr id="30" name="Line 58">
                <a:extLst>
                  <a:ext uri="{FF2B5EF4-FFF2-40B4-BE49-F238E27FC236}">
                    <a16:creationId xmlns:a16="http://schemas.microsoft.com/office/drawing/2014/main" id="{EC0C3974-96D9-4C6B-BD0D-5DE4D8484BEC}"/>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31" name="Line 59">
                <a:extLst>
                  <a:ext uri="{FF2B5EF4-FFF2-40B4-BE49-F238E27FC236}">
                    <a16:creationId xmlns:a16="http://schemas.microsoft.com/office/drawing/2014/main" id="{4EA93207-4539-4590-8183-B77782DC7FCB}"/>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4" name="Group 60">
              <a:extLst>
                <a:ext uri="{FF2B5EF4-FFF2-40B4-BE49-F238E27FC236}">
                  <a16:creationId xmlns:a16="http://schemas.microsoft.com/office/drawing/2014/main" id="{E4D38485-4BBD-423F-8C3E-F25B80AA5645}"/>
                </a:ext>
              </a:extLst>
            </p:cNvPr>
            <p:cNvGrpSpPr>
              <a:grpSpLocks/>
            </p:cNvGrpSpPr>
            <p:nvPr/>
          </p:nvGrpSpPr>
          <p:grpSpPr bwMode="auto">
            <a:xfrm>
              <a:off x="3996" y="2140"/>
              <a:ext cx="192" cy="192"/>
              <a:chOff x="1296" y="2784"/>
              <a:chExt cx="192" cy="192"/>
            </a:xfrm>
          </p:grpSpPr>
          <p:sp>
            <p:nvSpPr>
              <p:cNvPr id="28" name="Line 61">
                <a:extLst>
                  <a:ext uri="{FF2B5EF4-FFF2-40B4-BE49-F238E27FC236}">
                    <a16:creationId xmlns:a16="http://schemas.microsoft.com/office/drawing/2014/main" id="{00A14B2B-E65F-49FF-BADD-1B1B9D7332B0}"/>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9" name="Line 62">
                <a:extLst>
                  <a:ext uri="{FF2B5EF4-FFF2-40B4-BE49-F238E27FC236}">
                    <a16:creationId xmlns:a16="http://schemas.microsoft.com/office/drawing/2014/main" id="{9C8F83E0-319C-4EBF-A2D3-4ACDFDD5B1B1}"/>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25" name="Group 63">
              <a:extLst>
                <a:ext uri="{FF2B5EF4-FFF2-40B4-BE49-F238E27FC236}">
                  <a16:creationId xmlns:a16="http://schemas.microsoft.com/office/drawing/2014/main" id="{8888B778-07D0-4189-A097-D98D15F681E4}"/>
                </a:ext>
              </a:extLst>
            </p:cNvPr>
            <p:cNvGrpSpPr>
              <a:grpSpLocks/>
            </p:cNvGrpSpPr>
            <p:nvPr/>
          </p:nvGrpSpPr>
          <p:grpSpPr bwMode="auto">
            <a:xfrm>
              <a:off x="1164" y="3052"/>
              <a:ext cx="192" cy="192"/>
              <a:chOff x="1296" y="2784"/>
              <a:chExt cx="192" cy="192"/>
            </a:xfrm>
          </p:grpSpPr>
          <p:sp>
            <p:nvSpPr>
              <p:cNvPr id="26" name="Line 64">
                <a:extLst>
                  <a:ext uri="{FF2B5EF4-FFF2-40B4-BE49-F238E27FC236}">
                    <a16:creationId xmlns:a16="http://schemas.microsoft.com/office/drawing/2014/main" id="{2050EE85-E282-4F36-B8C1-A002AE32C4E4}"/>
                  </a:ext>
                </a:extLst>
              </p:cNvPr>
              <p:cNvSpPr>
                <a:spLocks noChangeShapeType="1"/>
              </p:cNvSpPr>
              <p:nvPr/>
            </p:nvSpPr>
            <p:spPr bwMode="auto">
              <a:xfrm flipH="1">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27" name="Line 65">
                <a:extLst>
                  <a:ext uri="{FF2B5EF4-FFF2-40B4-BE49-F238E27FC236}">
                    <a16:creationId xmlns:a16="http://schemas.microsoft.com/office/drawing/2014/main" id="{78FDB4DE-B7EC-4F46-8D63-FED233639BA4}"/>
                  </a:ext>
                </a:extLst>
              </p:cNvPr>
              <p:cNvSpPr>
                <a:spLocks noChangeShapeType="1"/>
              </p:cNvSpPr>
              <p:nvPr/>
            </p:nvSpPr>
            <p:spPr bwMode="auto">
              <a:xfrm>
                <a:off x="1296" y="2784"/>
                <a:ext cx="192" cy="192"/>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8" name="Group 3">
            <a:extLst>
              <a:ext uri="{FF2B5EF4-FFF2-40B4-BE49-F238E27FC236}">
                <a16:creationId xmlns:a16="http://schemas.microsoft.com/office/drawing/2014/main" id="{1B4378A9-C02C-4EEB-A008-893B65608C75}"/>
              </a:ext>
            </a:extLst>
          </p:cNvPr>
          <p:cNvGrpSpPr>
            <a:grpSpLocks/>
          </p:cNvGrpSpPr>
          <p:nvPr/>
        </p:nvGrpSpPr>
        <p:grpSpPr bwMode="auto">
          <a:xfrm>
            <a:off x="279624" y="2800329"/>
            <a:ext cx="5233965" cy="3658464"/>
            <a:chOff x="780" y="1804"/>
            <a:chExt cx="3072" cy="2352"/>
          </a:xfrm>
        </p:grpSpPr>
        <p:sp>
          <p:nvSpPr>
            <p:cNvPr id="59" name="Oval 4">
              <a:extLst>
                <a:ext uri="{FF2B5EF4-FFF2-40B4-BE49-F238E27FC236}">
                  <a16:creationId xmlns:a16="http://schemas.microsoft.com/office/drawing/2014/main" id="{8B1669BE-8B2B-44DF-B40A-B79211BE1594}"/>
                </a:ext>
              </a:extLst>
            </p:cNvPr>
            <p:cNvSpPr>
              <a:spLocks noChangeArrowheads="1"/>
            </p:cNvSpPr>
            <p:nvPr/>
          </p:nvSpPr>
          <p:spPr bwMode="auto">
            <a:xfrm>
              <a:off x="2892" y="242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0" name="Oval 5">
              <a:extLst>
                <a:ext uri="{FF2B5EF4-FFF2-40B4-BE49-F238E27FC236}">
                  <a16:creationId xmlns:a16="http://schemas.microsoft.com/office/drawing/2014/main" id="{088D57EC-D8AF-42C5-B0C0-C8ABC2A030C8}"/>
                </a:ext>
              </a:extLst>
            </p:cNvPr>
            <p:cNvSpPr>
              <a:spLocks noChangeArrowheads="1"/>
            </p:cNvSpPr>
            <p:nvPr/>
          </p:nvSpPr>
          <p:spPr bwMode="auto">
            <a:xfrm>
              <a:off x="3468" y="2284"/>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1" name="Oval 6">
              <a:extLst>
                <a:ext uri="{FF2B5EF4-FFF2-40B4-BE49-F238E27FC236}">
                  <a16:creationId xmlns:a16="http://schemas.microsoft.com/office/drawing/2014/main" id="{6FF930C8-5790-42E5-B749-309B2831ECA8}"/>
                </a:ext>
              </a:extLst>
            </p:cNvPr>
            <p:cNvSpPr>
              <a:spLocks noChangeArrowheads="1"/>
            </p:cNvSpPr>
            <p:nvPr/>
          </p:nvSpPr>
          <p:spPr bwMode="auto">
            <a:xfrm>
              <a:off x="2556" y="2380"/>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2" name="Oval 7">
              <a:extLst>
                <a:ext uri="{FF2B5EF4-FFF2-40B4-BE49-F238E27FC236}">
                  <a16:creationId xmlns:a16="http://schemas.microsoft.com/office/drawing/2014/main" id="{12498B8C-4999-40EF-A085-FA71E2F573E2}"/>
                </a:ext>
              </a:extLst>
            </p:cNvPr>
            <p:cNvSpPr>
              <a:spLocks noChangeArrowheads="1"/>
            </p:cNvSpPr>
            <p:nvPr/>
          </p:nvSpPr>
          <p:spPr bwMode="auto">
            <a:xfrm>
              <a:off x="3036" y="281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3" name="Oval 8">
              <a:extLst>
                <a:ext uri="{FF2B5EF4-FFF2-40B4-BE49-F238E27FC236}">
                  <a16:creationId xmlns:a16="http://schemas.microsoft.com/office/drawing/2014/main" id="{458291CB-A6C4-4D66-B298-BA90DED4CADD}"/>
                </a:ext>
              </a:extLst>
            </p:cNvPr>
            <p:cNvSpPr>
              <a:spLocks noChangeArrowheads="1"/>
            </p:cNvSpPr>
            <p:nvPr/>
          </p:nvSpPr>
          <p:spPr bwMode="auto">
            <a:xfrm>
              <a:off x="2748" y="3676"/>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4" name="Oval 9">
              <a:extLst>
                <a:ext uri="{FF2B5EF4-FFF2-40B4-BE49-F238E27FC236}">
                  <a16:creationId xmlns:a16="http://schemas.microsoft.com/office/drawing/2014/main" id="{319241EE-D56C-40FC-9FD0-144E481D0F4F}"/>
                </a:ext>
              </a:extLst>
            </p:cNvPr>
            <p:cNvSpPr>
              <a:spLocks noChangeArrowheads="1"/>
            </p:cNvSpPr>
            <p:nvPr/>
          </p:nvSpPr>
          <p:spPr bwMode="auto">
            <a:xfrm>
              <a:off x="1308" y="1804"/>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5" name="Oval 10">
              <a:extLst>
                <a:ext uri="{FF2B5EF4-FFF2-40B4-BE49-F238E27FC236}">
                  <a16:creationId xmlns:a16="http://schemas.microsoft.com/office/drawing/2014/main" id="{D5F984F2-4D61-4798-948B-825041FA709A}"/>
                </a:ext>
              </a:extLst>
            </p:cNvPr>
            <p:cNvSpPr>
              <a:spLocks noChangeArrowheads="1"/>
            </p:cNvSpPr>
            <p:nvPr/>
          </p:nvSpPr>
          <p:spPr bwMode="auto">
            <a:xfrm>
              <a:off x="1500" y="1948"/>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 name="Oval 11">
              <a:extLst>
                <a:ext uri="{FF2B5EF4-FFF2-40B4-BE49-F238E27FC236}">
                  <a16:creationId xmlns:a16="http://schemas.microsoft.com/office/drawing/2014/main" id="{FE16A57B-43F0-43BD-9FAB-B8355B87E1DC}"/>
                </a:ext>
              </a:extLst>
            </p:cNvPr>
            <p:cNvSpPr>
              <a:spLocks noChangeArrowheads="1"/>
            </p:cNvSpPr>
            <p:nvPr/>
          </p:nvSpPr>
          <p:spPr bwMode="auto">
            <a:xfrm>
              <a:off x="780" y="1852"/>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7" name="Oval 12">
              <a:extLst>
                <a:ext uri="{FF2B5EF4-FFF2-40B4-BE49-F238E27FC236}">
                  <a16:creationId xmlns:a16="http://schemas.microsoft.com/office/drawing/2014/main" id="{C27F6504-C792-41FA-9F0A-06D6A3130DA7}"/>
                </a:ext>
              </a:extLst>
            </p:cNvPr>
            <p:cNvSpPr>
              <a:spLocks noChangeArrowheads="1"/>
            </p:cNvSpPr>
            <p:nvPr/>
          </p:nvSpPr>
          <p:spPr bwMode="auto">
            <a:xfrm>
              <a:off x="3132" y="3964"/>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8" name="Oval 13">
              <a:extLst>
                <a:ext uri="{FF2B5EF4-FFF2-40B4-BE49-F238E27FC236}">
                  <a16:creationId xmlns:a16="http://schemas.microsoft.com/office/drawing/2014/main" id="{D09DB649-BC1E-42FE-9EE3-7F899B0D53F3}"/>
                </a:ext>
              </a:extLst>
            </p:cNvPr>
            <p:cNvSpPr>
              <a:spLocks noChangeArrowheads="1"/>
            </p:cNvSpPr>
            <p:nvPr/>
          </p:nvSpPr>
          <p:spPr bwMode="auto">
            <a:xfrm>
              <a:off x="1068" y="2236"/>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9" name="Oval 14">
              <a:extLst>
                <a:ext uri="{FF2B5EF4-FFF2-40B4-BE49-F238E27FC236}">
                  <a16:creationId xmlns:a16="http://schemas.microsoft.com/office/drawing/2014/main" id="{D05E2F9A-33C2-44F5-8387-E0FE71FF8A99}"/>
                </a:ext>
              </a:extLst>
            </p:cNvPr>
            <p:cNvSpPr>
              <a:spLocks noChangeArrowheads="1"/>
            </p:cNvSpPr>
            <p:nvPr/>
          </p:nvSpPr>
          <p:spPr bwMode="auto">
            <a:xfrm>
              <a:off x="1596" y="2284"/>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0" name="Oval 15">
              <a:extLst>
                <a:ext uri="{FF2B5EF4-FFF2-40B4-BE49-F238E27FC236}">
                  <a16:creationId xmlns:a16="http://schemas.microsoft.com/office/drawing/2014/main" id="{8AB586D7-2984-451B-B27C-F582C9143B0A}"/>
                </a:ext>
              </a:extLst>
            </p:cNvPr>
            <p:cNvSpPr>
              <a:spLocks noChangeArrowheads="1"/>
            </p:cNvSpPr>
            <p:nvPr/>
          </p:nvSpPr>
          <p:spPr bwMode="auto">
            <a:xfrm>
              <a:off x="3180" y="3580"/>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1" name="Oval 16">
              <a:extLst>
                <a:ext uri="{FF2B5EF4-FFF2-40B4-BE49-F238E27FC236}">
                  <a16:creationId xmlns:a16="http://schemas.microsoft.com/office/drawing/2014/main" id="{EE765E12-A7EA-4A22-808B-D8825FDCD3D1}"/>
                </a:ext>
              </a:extLst>
            </p:cNvPr>
            <p:cNvSpPr>
              <a:spLocks noChangeArrowheads="1"/>
            </p:cNvSpPr>
            <p:nvPr/>
          </p:nvSpPr>
          <p:spPr bwMode="auto">
            <a:xfrm>
              <a:off x="3660" y="3820"/>
              <a:ext cx="192" cy="19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72" name="Freeform 65">
            <a:extLst>
              <a:ext uri="{FF2B5EF4-FFF2-40B4-BE49-F238E27FC236}">
                <a16:creationId xmlns:a16="http://schemas.microsoft.com/office/drawing/2014/main" id="{47B670B4-B423-43F1-8C4F-B03EA938687F}"/>
              </a:ext>
            </a:extLst>
          </p:cNvPr>
          <p:cNvSpPr>
            <a:spLocks/>
          </p:cNvSpPr>
          <p:nvPr/>
        </p:nvSpPr>
        <p:spPr bwMode="auto">
          <a:xfrm>
            <a:off x="601318" y="2488333"/>
            <a:ext cx="5259455" cy="4058468"/>
          </a:xfrm>
          <a:custGeom>
            <a:avLst/>
            <a:gdLst>
              <a:gd name="T0" fmla="*/ 0 w 3736"/>
              <a:gd name="T1" fmla="*/ 1248 h 2880"/>
              <a:gd name="T2" fmla="*/ 1392 w 3736"/>
              <a:gd name="T3" fmla="*/ 1104 h 2880"/>
              <a:gd name="T4" fmla="*/ 2304 w 3736"/>
              <a:gd name="T5" fmla="*/ 1440 h 2880"/>
              <a:gd name="T6" fmla="*/ 2304 w 3736"/>
              <a:gd name="T7" fmla="*/ 2112 h 2880"/>
              <a:gd name="T8" fmla="*/ 2016 w 3736"/>
              <a:gd name="T9" fmla="*/ 2448 h 2880"/>
              <a:gd name="T10" fmla="*/ 2544 w 3736"/>
              <a:gd name="T11" fmla="*/ 2832 h 2880"/>
              <a:gd name="T12" fmla="*/ 3360 w 3736"/>
              <a:gd name="T13" fmla="*/ 2736 h 2880"/>
              <a:gd name="T14" fmla="*/ 3696 w 3736"/>
              <a:gd name="T15" fmla="*/ 2016 h 2880"/>
              <a:gd name="T16" fmla="*/ 3120 w 3736"/>
              <a:gd name="T17" fmla="*/ 2112 h 2880"/>
              <a:gd name="T18" fmla="*/ 2784 w 3736"/>
              <a:gd name="T19" fmla="*/ 1920 h 2880"/>
              <a:gd name="T20" fmla="*/ 3168 w 3736"/>
              <a:gd name="T21" fmla="*/ 1296 h 2880"/>
              <a:gd name="T22" fmla="*/ 3408 w 3736"/>
              <a:gd name="T23" fmla="*/ 672 h 2880"/>
              <a:gd name="T24" fmla="*/ 2736 w 3736"/>
              <a:gd name="T25" fmla="*/ 912 h 2880"/>
              <a:gd name="T26" fmla="*/ 2496 w 3736"/>
              <a:gd name="T27" fmla="*/ 864 h 2880"/>
              <a:gd name="T28" fmla="*/ 1776 w 3736"/>
              <a:gd name="T29" fmla="*/ 720 h 2880"/>
              <a:gd name="T30" fmla="*/ 1248 w 3736"/>
              <a:gd name="T31" fmla="*/ 480 h 2880"/>
              <a:gd name="T32" fmla="*/ 864 w 3736"/>
              <a:gd name="T33" fmla="*/ 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36" h="2880">
                <a:moveTo>
                  <a:pt x="0" y="1248"/>
                </a:moveTo>
                <a:cubicBezTo>
                  <a:pt x="504" y="1160"/>
                  <a:pt x="1008" y="1072"/>
                  <a:pt x="1392" y="1104"/>
                </a:cubicBezTo>
                <a:cubicBezTo>
                  <a:pt x="1776" y="1136"/>
                  <a:pt x="2152" y="1272"/>
                  <a:pt x="2304" y="1440"/>
                </a:cubicBezTo>
                <a:cubicBezTo>
                  <a:pt x="2456" y="1608"/>
                  <a:pt x="2352" y="1944"/>
                  <a:pt x="2304" y="2112"/>
                </a:cubicBezTo>
                <a:cubicBezTo>
                  <a:pt x="2256" y="2280"/>
                  <a:pt x="1976" y="2328"/>
                  <a:pt x="2016" y="2448"/>
                </a:cubicBezTo>
                <a:cubicBezTo>
                  <a:pt x="2056" y="2568"/>
                  <a:pt x="2320" y="2784"/>
                  <a:pt x="2544" y="2832"/>
                </a:cubicBezTo>
                <a:cubicBezTo>
                  <a:pt x="2768" y="2880"/>
                  <a:pt x="3168" y="2872"/>
                  <a:pt x="3360" y="2736"/>
                </a:cubicBezTo>
                <a:cubicBezTo>
                  <a:pt x="3552" y="2600"/>
                  <a:pt x="3736" y="2120"/>
                  <a:pt x="3696" y="2016"/>
                </a:cubicBezTo>
                <a:cubicBezTo>
                  <a:pt x="3656" y="1912"/>
                  <a:pt x="3272" y="2128"/>
                  <a:pt x="3120" y="2112"/>
                </a:cubicBezTo>
                <a:cubicBezTo>
                  <a:pt x="2968" y="2096"/>
                  <a:pt x="2776" y="2056"/>
                  <a:pt x="2784" y="1920"/>
                </a:cubicBezTo>
                <a:cubicBezTo>
                  <a:pt x="2792" y="1784"/>
                  <a:pt x="3064" y="1504"/>
                  <a:pt x="3168" y="1296"/>
                </a:cubicBezTo>
                <a:cubicBezTo>
                  <a:pt x="3272" y="1088"/>
                  <a:pt x="3480" y="736"/>
                  <a:pt x="3408" y="672"/>
                </a:cubicBezTo>
                <a:cubicBezTo>
                  <a:pt x="3336" y="608"/>
                  <a:pt x="2888" y="880"/>
                  <a:pt x="2736" y="912"/>
                </a:cubicBezTo>
                <a:cubicBezTo>
                  <a:pt x="2584" y="944"/>
                  <a:pt x="2656" y="896"/>
                  <a:pt x="2496" y="864"/>
                </a:cubicBezTo>
                <a:cubicBezTo>
                  <a:pt x="2336" y="832"/>
                  <a:pt x="1984" y="784"/>
                  <a:pt x="1776" y="720"/>
                </a:cubicBezTo>
                <a:cubicBezTo>
                  <a:pt x="1568" y="656"/>
                  <a:pt x="1400" y="600"/>
                  <a:pt x="1248" y="480"/>
                </a:cubicBezTo>
                <a:cubicBezTo>
                  <a:pt x="1096" y="360"/>
                  <a:pt x="980" y="180"/>
                  <a:pt x="864" y="0"/>
                </a:cubicBezTo>
              </a:path>
            </a:pathLst>
          </a:custGeom>
          <a:noFill/>
          <a:ln w="38100" cmpd="sng">
            <a:solidFill>
              <a:srgbClr val="006600"/>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3" name="Line 66">
            <a:extLst>
              <a:ext uri="{FF2B5EF4-FFF2-40B4-BE49-F238E27FC236}">
                <a16:creationId xmlns:a16="http://schemas.microsoft.com/office/drawing/2014/main" id="{792DA475-0AB4-4688-AA5F-3C86AEC44F28}"/>
              </a:ext>
            </a:extLst>
          </p:cNvPr>
          <p:cNvSpPr>
            <a:spLocks noChangeShapeType="1"/>
          </p:cNvSpPr>
          <p:nvPr/>
        </p:nvSpPr>
        <p:spPr bwMode="auto">
          <a:xfrm flipV="1">
            <a:off x="566468" y="2800901"/>
            <a:ext cx="7220299" cy="1261275"/>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4" name="Rectangle 73">
            <a:extLst>
              <a:ext uri="{FF2B5EF4-FFF2-40B4-BE49-F238E27FC236}">
                <a16:creationId xmlns:a16="http://schemas.microsoft.com/office/drawing/2014/main" id="{AD77597A-9820-46CE-AF80-16B9335835DC}"/>
              </a:ext>
            </a:extLst>
          </p:cNvPr>
          <p:cNvSpPr>
            <a:spLocks noChangeArrowheads="1"/>
          </p:cNvSpPr>
          <p:nvPr/>
        </p:nvSpPr>
        <p:spPr bwMode="auto">
          <a:xfrm>
            <a:off x="7718594" y="2520124"/>
            <a:ext cx="5485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i="1">
                <a:latin typeface="Times New Roman" pitchFamily="18" charset="0"/>
              </a:rPr>
              <a:t>L</a:t>
            </a:r>
            <a:r>
              <a:rPr lang="en-US" altLang="zh-TW" sz="3200" baseline="-25000">
                <a:latin typeface="Times New Roman" pitchFamily="18" charset="0"/>
              </a:rPr>
              <a:t>1</a:t>
            </a:r>
          </a:p>
        </p:txBody>
      </p:sp>
      <p:sp>
        <p:nvSpPr>
          <p:cNvPr id="75" name="Line 69">
            <a:extLst>
              <a:ext uri="{FF2B5EF4-FFF2-40B4-BE49-F238E27FC236}">
                <a16:creationId xmlns:a16="http://schemas.microsoft.com/office/drawing/2014/main" id="{718BCF70-676D-40C2-8659-21B2695D6D0B}"/>
              </a:ext>
            </a:extLst>
          </p:cNvPr>
          <p:cNvSpPr>
            <a:spLocks noChangeShapeType="1"/>
          </p:cNvSpPr>
          <p:nvPr/>
        </p:nvSpPr>
        <p:spPr bwMode="auto">
          <a:xfrm>
            <a:off x="1032007" y="2193286"/>
            <a:ext cx="5121100" cy="4265507"/>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6" name="Rectangle 75">
            <a:extLst>
              <a:ext uri="{FF2B5EF4-FFF2-40B4-BE49-F238E27FC236}">
                <a16:creationId xmlns:a16="http://schemas.microsoft.com/office/drawing/2014/main" id="{2AAA97FA-A2AE-4E8A-9972-5A625048EB3A}"/>
              </a:ext>
            </a:extLst>
          </p:cNvPr>
          <p:cNvSpPr>
            <a:spLocks noChangeArrowheads="1"/>
          </p:cNvSpPr>
          <p:nvPr/>
        </p:nvSpPr>
        <p:spPr bwMode="auto">
          <a:xfrm>
            <a:off x="6116334" y="6211352"/>
            <a:ext cx="5485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i="1" dirty="0">
                <a:latin typeface="Times New Roman" pitchFamily="18" charset="0"/>
              </a:rPr>
              <a:t>L</a:t>
            </a:r>
            <a:r>
              <a:rPr lang="en-US" altLang="zh-TW" sz="3200" baseline="-25000" dirty="0">
                <a:latin typeface="Times New Roman" pitchFamily="18" charset="0"/>
              </a:rPr>
              <a:t>2</a:t>
            </a:r>
          </a:p>
        </p:txBody>
      </p:sp>
      <p:sp>
        <p:nvSpPr>
          <p:cNvPr id="77" name="Line 72">
            <a:extLst>
              <a:ext uri="{FF2B5EF4-FFF2-40B4-BE49-F238E27FC236}">
                <a16:creationId xmlns:a16="http://schemas.microsoft.com/office/drawing/2014/main" id="{4D583EB1-22CB-4A4C-AA19-F9DE7CCA691A}"/>
              </a:ext>
            </a:extLst>
          </p:cNvPr>
          <p:cNvSpPr>
            <a:spLocks noChangeShapeType="1"/>
          </p:cNvSpPr>
          <p:nvPr/>
        </p:nvSpPr>
        <p:spPr bwMode="auto">
          <a:xfrm flipV="1">
            <a:off x="2809158" y="1946213"/>
            <a:ext cx="3942065" cy="4655428"/>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78" name="Rectangle 77">
            <a:extLst>
              <a:ext uri="{FF2B5EF4-FFF2-40B4-BE49-F238E27FC236}">
                <a16:creationId xmlns:a16="http://schemas.microsoft.com/office/drawing/2014/main" id="{4A7C0A42-9D33-4349-ABCB-41D6FD20F510}"/>
              </a:ext>
            </a:extLst>
          </p:cNvPr>
          <p:cNvSpPr>
            <a:spLocks noChangeArrowheads="1"/>
          </p:cNvSpPr>
          <p:nvPr/>
        </p:nvSpPr>
        <p:spPr bwMode="auto">
          <a:xfrm>
            <a:off x="6753668" y="1412776"/>
            <a:ext cx="5485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200" i="1" dirty="0">
                <a:latin typeface="Times New Roman" pitchFamily="18" charset="0"/>
              </a:rPr>
              <a:t>L</a:t>
            </a:r>
            <a:r>
              <a:rPr lang="en-US" altLang="zh-TW" sz="3200" baseline="-25000" dirty="0">
                <a:latin typeface="Times New Roman" pitchFamily="18" charset="0"/>
              </a:rPr>
              <a:t>3</a:t>
            </a:r>
          </a:p>
        </p:txBody>
      </p:sp>
      <p:grpSp>
        <p:nvGrpSpPr>
          <p:cNvPr id="79" name="Group 3">
            <a:extLst>
              <a:ext uri="{FF2B5EF4-FFF2-40B4-BE49-F238E27FC236}">
                <a16:creationId xmlns:a16="http://schemas.microsoft.com/office/drawing/2014/main" id="{E03D4A25-246B-4EF7-9359-A5B4B334CBF5}"/>
              </a:ext>
            </a:extLst>
          </p:cNvPr>
          <p:cNvGrpSpPr>
            <a:grpSpLocks/>
          </p:cNvGrpSpPr>
          <p:nvPr/>
        </p:nvGrpSpPr>
        <p:grpSpPr bwMode="auto">
          <a:xfrm>
            <a:off x="9021873" y="2267730"/>
            <a:ext cx="2032000" cy="1727200"/>
            <a:chOff x="1440" y="2064"/>
            <a:chExt cx="960" cy="816"/>
          </a:xfrm>
        </p:grpSpPr>
        <p:sp>
          <p:nvSpPr>
            <p:cNvPr id="80" name="Oval 4">
              <a:extLst>
                <a:ext uri="{FF2B5EF4-FFF2-40B4-BE49-F238E27FC236}">
                  <a16:creationId xmlns:a16="http://schemas.microsoft.com/office/drawing/2014/main" id="{1334122D-BF97-4AF2-A368-16FC7D9F72EE}"/>
                </a:ext>
              </a:extLst>
            </p:cNvPr>
            <p:cNvSpPr>
              <a:spLocks noChangeArrowheads="1"/>
            </p:cNvSpPr>
            <p:nvPr/>
          </p:nvSpPr>
          <p:spPr bwMode="auto">
            <a:xfrm>
              <a:off x="1728" y="2064"/>
              <a:ext cx="384" cy="384"/>
            </a:xfrm>
            <a:prstGeom prst="ellipse">
              <a:avLst/>
            </a:prstGeom>
            <a:solidFill>
              <a:schemeClr val="accent4"/>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3200" dirty="0">
                  <a:solidFill>
                    <a:srgbClr val="000000"/>
                  </a:solidFill>
                  <a:latin typeface="Times New Roman" pitchFamily="18" charset="0"/>
                </a:rPr>
                <a:t>o</a:t>
              </a:r>
            </a:p>
          </p:txBody>
        </p:sp>
        <p:sp>
          <p:nvSpPr>
            <p:cNvPr id="81" name="Line 5">
              <a:extLst>
                <a:ext uri="{FF2B5EF4-FFF2-40B4-BE49-F238E27FC236}">
                  <a16:creationId xmlns:a16="http://schemas.microsoft.com/office/drawing/2014/main" id="{BFD3B93F-57A0-4073-B7D2-C23F3E7F08D4}"/>
                </a:ext>
              </a:extLst>
            </p:cNvPr>
            <p:cNvSpPr>
              <a:spLocks noChangeShapeType="1"/>
            </p:cNvSpPr>
            <p:nvPr/>
          </p:nvSpPr>
          <p:spPr bwMode="auto">
            <a:xfrm flipV="1">
              <a:off x="1920" y="2448"/>
              <a:ext cx="0" cy="43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2" name="Line 6">
              <a:extLst>
                <a:ext uri="{FF2B5EF4-FFF2-40B4-BE49-F238E27FC236}">
                  <a16:creationId xmlns:a16="http://schemas.microsoft.com/office/drawing/2014/main" id="{442B1A96-D119-4735-B7E6-58A7771540E4}"/>
                </a:ext>
              </a:extLst>
            </p:cNvPr>
            <p:cNvSpPr>
              <a:spLocks noChangeShapeType="1"/>
            </p:cNvSpPr>
            <p:nvPr/>
          </p:nvSpPr>
          <p:spPr bwMode="auto">
            <a:xfrm flipV="1">
              <a:off x="1440" y="2400"/>
              <a:ext cx="384" cy="48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83" name="Line 7">
              <a:extLst>
                <a:ext uri="{FF2B5EF4-FFF2-40B4-BE49-F238E27FC236}">
                  <a16:creationId xmlns:a16="http://schemas.microsoft.com/office/drawing/2014/main" id="{657E147E-87EA-4E10-A369-182F4B6AFCD6}"/>
                </a:ext>
              </a:extLst>
            </p:cNvPr>
            <p:cNvSpPr>
              <a:spLocks noChangeShapeType="1"/>
            </p:cNvSpPr>
            <p:nvPr/>
          </p:nvSpPr>
          <p:spPr bwMode="auto">
            <a:xfrm flipH="1" flipV="1">
              <a:off x="2016" y="2400"/>
              <a:ext cx="384" cy="48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85" name="Group 88">
            <a:extLst>
              <a:ext uri="{FF2B5EF4-FFF2-40B4-BE49-F238E27FC236}">
                <a16:creationId xmlns:a16="http://schemas.microsoft.com/office/drawing/2014/main" id="{B77AE2E2-BBEB-4664-91AD-930FAC6447EE}"/>
              </a:ext>
            </a:extLst>
          </p:cNvPr>
          <p:cNvGrpSpPr>
            <a:grpSpLocks/>
          </p:cNvGrpSpPr>
          <p:nvPr/>
        </p:nvGrpSpPr>
        <p:grpSpPr bwMode="auto">
          <a:xfrm>
            <a:off x="8209074" y="3994935"/>
            <a:ext cx="3606801" cy="2311402"/>
            <a:chOff x="3312" y="2832"/>
            <a:chExt cx="1704" cy="1092"/>
          </a:xfrm>
        </p:grpSpPr>
        <p:sp>
          <p:nvSpPr>
            <p:cNvPr id="86" name="Oval 89">
              <a:extLst>
                <a:ext uri="{FF2B5EF4-FFF2-40B4-BE49-F238E27FC236}">
                  <a16:creationId xmlns:a16="http://schemas.microsoft.com/office/drawing/2014/main" id="{7B72802F-AB80-4FA7-8AF4-39919FAAA8A8}"/>
                </a:ext>
              </a:extLst>
            </p:cNvPr>
            <p:cNvSpPr>
              <a:spLocks noChangeArrowheads="1"/>
            </p:cNvSpPr>
            <p:nvPr/>
          </p:nvSpPr>
          <p:spPr bwMode="auto">
            <a:xfrm>
              <a:off x="3459" y="2832"/>
              <a:ext cx="384" cy="384"/>
            </a:xfrm>
            <a:prstGeom prst="ellipse">
              <a:avLst/>
            </a:prstGeom>
            <a:solidFill>
              <a:srgbClr val="00B05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3200" i="1" dirty="0">
                  <a:solidFill>
                    <a:srgbClr val="000000"/>
                  </a:solidFill>
                  <a:latin typeface="Times New Roman" pitchFamily="18" charset="0"/>
                </a:rPr>
                <a:t>L</a:t>
              </a:r>
              <a:r>
                <a:rPr lang="en-US" altLang="zh-TW" sz="3200" baseline="-25000" dirty="0">
                  <a:solidFill>
                    <a:srgbClr val="000000"/>
                  </a:solidFill>
                  <a:latin typeface="Times New Roman" pitchFamily="18" charset="0"/>
                </a:rPr>
                <a:t>1</a:t>
              </a:r>
              <a:endParaRPr lang="en-US" altLang="zh-TW" sz="3200" dirty="0">
                <a:solidFill>
                  <a:srgbClr val="000000"/>
                </a:solidFill>
                <a:latin typeface="Times New Roman" pitchFamily="18" charset="0"/>
              </a:endParaRPr>
            </a:p>
          </p:txBody>
        </p:sp>
        <p:sp>
          <p:nvSpPr>
            <p:cNvPr id="87" name="Rectangle 90">
              <a:extLst>
                <a:ext uri="{FF2B5EF4-FFF2-40B4-BE49-F238E27FC236}">
                  <a16:creationId xmlns:a16="http://schemas.microsoft.com/office/drawing/2014/main" id="{F785546F-44DB-459A-B2EC-D4E67BA39642}"/>
                </a:ext>
              </a:extLst>
            </p:cNvPr>
            <p:cNvSpPr>
              <a:spLocks noChangeArrowheads="1"/>
            </p:cNvSpPr>
            <p:nvPr/>
          </p:nvSpPr>
          <p:spPr bwMode="auto">
            <a:xfrm>
              <a:off x="3312" y="3591"/>
              <a:ext cx="264" cy="31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733" i="1">
                  <a:solidFill>
                    <a:srgbClr val="000000"/>
                  </a:solidFill>
                  <a:latin typeface="Times New Roman" pitchFamily="18" charset="0"/>
                  <a:sym typeface="Symbol" pitchFamily="18" charset="2"/>
                </a:rPr>
                <a:t>x</a:t>
              </a:r>
              <a:r>
                <a:rPr lang="en-US" altLang="zh-TW" sz="3733" baseline="-25000">
                  <a:solidFill>
                    <a:srgbClr val="000000"/>
                  </a:solidFill>
                  <a:latin typeface="Times New Roman" pitchFamily="18" charset="0"/>
                  <a:sym typeface="Symbol" pitchFamily="18" charset="2"/>
                </a:rPr>
                <a:t>1</a:t>
              </a:r>
            </a:p>
          </p:txBody>
        </p:sp>
        <p:sp>
          <p:nvSpPr>
            <p:cNvPr id="88" name="Rectangle 91">
              <a:extLst>
                <a:ext uri="{FF2B5EF4-FFF2-40B4-BE49-F238E27FC236}">
                  <a16:creationId xmlns:a16="http://schemas.microsoft.com/office/drawing/2014/main" id="{C496E7F0-D1D5-4247-98D1-3ACBD9138691}"/>
                </a:ext>
              </a:extLst>
            </p:cNvPr>
            <p:cNvSpPr>
              <a:spLocks noChangeArrowheads="1"/>
            </p:cNvSpPr>
            <p:nvPr/>
          </p:nvSpPr>
          <p:spPr bwMode="auto">
            <a:xfrm>
              <a:off x="4077" y="3600"/>
              <a:ext cx="264" cy="31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733" i="1">
                  <a:solidFill>
                    <a:srgbClr val="000000"/>
                  </a:solidFill>
                  <a:latin typeface="Times New Roman" pitchFamily="18" charset="0"/>
                  <a:sym typeface="Symbol" pitchFamily="18" charset="2"/>
                </a:rPr>
                <a:t>x</a:t>
              </a:r>
              <a:r>
                <a:rPr lang="en-US" altLang="zh-TW" sz="3733" baseline="-25000">
                  <a:solidFill>
                    <a:srgbClr val="000000"/>
                  </a:solidFill>
                  <a:latin typeface="Times New Roman" pitchFamily="18" charset="0"/>
                  <a:sym typeface="Symbol" pitchFamily="18" charset="2"/>
                </a:rPr>
                <a:t>2</a:t>
              </a:r>
            </a:p>
          </p:txBody>
        </p:sp>
        <p:sp>
          <p:nvSpPr>
            <p:cNvPr id="89" name="Rectangle 92">
              <a:extLst>
                <a:ext uri="{FF2B5EF4-FFF2-40B4-BE49-F238E27FC236}">
                  <a16:creationId xmlns:a16="http://schemas.microsoft.com/office/drawing/2014/main" id="{E32F8B10-B6F7-4F12-ACDB-30B85DBCCA8E}"/>
                </a:ext>
              </a:extLst>
            </p:cNvPr>
            <p:cNvSpPr>
              <a:spLocks noChangeArrowheads="1"/>
            </p:cNvSpPr>
            <p:nvPr/>
          </p:nvSpPr>
          <p:spPr bwMode="auto">
            <a:xfrm>
              <a:off x="4752" y="3609"/>
              <a:ext cx="264" cy="31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3733" i="1">
                  <a:solidFill>
                    <a:srgbClr val="000000"/>
                  </a:solidFill>
                  <a:latin typeface="Times New Roman" pitchFamily="18" charset="0"/>
                  <a:sym typeface="Symbol" pitchFamily="18" charset="2"/>
                </a:rPr>
                <a:t>x</a:t>
              </a:r>
              <a:r>
                <a:rPr lang="en-US" altLang="zh-TW" sz="3733" baseline="-25000">
                  <a:solidFill>
                    <a:srgbClr val="000000"/>
                  </a:solidFill>
                  <a:latin typeface="Times New Roman" pitchFamily="18" charset="0"/>
                  <a:sym typeface="Symbol" pitchFamily="18" charset="2"/>
                </a:rPr>
                <a:t>3</a:t>
              </a:r>
              <a:endParaRPr lang="en-US" altLang="zh-TW" sz="3733" i="1">
                <a:solidFill>
                  <a:srgbClr val="000000"/>
                </a:solidFill>
                <a:latin typeface="Times New Roman" pitchFamily="18" charset="0"/>
                <a:sym typeface="Symbol" pitchFamily="18" charset="2"/>
              </a:endParaRPr>
            </a:p>
          </p:txBody>
        </p:sp>
        <p:sp>
          <p:nvSpPr>
            <p:cNvPr id="90" name="Line 93">
              <a:extLst>
                <a:ext uri="{FF2B5EF4-FFF2-40B4-BE49-F238E27FC236}">
                  <a16:creationId xmlns:a16="http://schemas.microsoft.com/office/drawing/2014/main" id="{4376A123-D148-4B6E-AF50-6FD0CE0BB65B}"/>
                </a:ext>
              </a:extLst>
            </p:cNvPr>
            <p:cNvSpPr>
              <a:spLocks noChangeShapeType="1"/>
            </p:cNvSpPr>
            <p:nvPr/>
          </p:nvSpPr>
          <p:spPr bwMode="auto">
            <a:xfrm flipH="1">
              <a:off x="3459" y="3168"/>
              <a:ext cx="621" cy="4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1" name="Line 94">
              <a:extLst>
                <a:ext uri="{FF2B5EF4-FFF2-40B4-BE49-F238E27FC236}">
                  <a16:creationId xmlns:a16="http://schemas.microsoft.com/office/drawing/2014/main" id="{6306334C-5A39-4A80-AADD-07CAE4C3F527}"/>
                </a:ext>
              </a:extLst>
            </p:cNvPr>
            <p:cNvSpPr>
              <a:spLocks noChangeShapeType="1"/>
            </p:cNvSpPr>
            <p:nvPr/>
          </p:nvSpPr>
          <p:spPr bwMode="auto">
            <a:xfrm flipH="1">
              <a:off x="3456" y="3216"/>
              <a:ext cx="144"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2" name="Line 95">
              <a:extLst>
                <a:ext uri="{FF2B5EF4-FFF2-40B4-BE49-F238E27FC236}">
                  <a16:creationId xmlns:a16="http://schemas.microsoft.com/office/drawing/2014/main" id="{599C5F45-09DC-42E8-8F1A-C96E5FAFD834}"/>
                </a:ext>
              </a:extLst>
            </p:cNvPr>
            <p:cNvSpPr>
              <a:spLocks noChangeShapeType="1"/>
            </p:cNvSpPr>
            <p:nvPr/>
          </p:nvSpPr>
          <p:spPr bwMode="auto">
            <a:xfrm>
              <a:off x="3744" y="3216"/>
              <a:ext cx="1152"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3" name="Line 96">
              <a:extLst>
                <a:ext uri="{FF2B5EF4-FFF2-40B4-BE49-F238E27FC236}">
                  <a16:creationId xmlns:a16="http://schemas.microsoft.com/office/drawing/2014/main" id="{13A62877-A54D-463C-8942-9EE58CD7166B}"/>
                </a:ext>
              </a:extLst>
            </p:cNvPr>
            <p:cNvSpPr>
              <a:spLocks noChangeShapeType="1"/>
            </p:cNvSpPr>
            <p:nvPr/>
          </p:nvSpPr>
          <p:spPr bwMode="auto">
            <a:xfrm>
              <a:off x="3648" y="3216"/>
              <a:ext cx="528"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4" name="Oval 97">
              <a:extLst>
                <a:ext uri="{FF2B5EF4-FFF2-40B4-BE49-F238E27FC236}">
                  <a16:creationId xmlns:a16="http://schemas.microsoft.com/office/drawing/2014/main" id="{00CB49D7-4965-4140-9D58-76D6A2759050}"/>
                </a:ext>
              </a:extLst>
            </p:cNvPr>
            <p:cNvSpPr>
              <a:spLocks noChangeArrowheads="1"/>
            </p:cNvSpPr>
            <p:nvPr/>
          </p:nvSpPr>
          <p:spPr bwMode="auto">
            <a:xfrm>
              <a:off x="3987" y="2832"/>
              <a:ext cx="384" cy="384"/>
            </a:xfrm>
            <a:prstGeom prst="ellipse">
              <a:avLst/>
            </a:prstGeom>
            <a:solidFill>
              <a:srgbClr val="00B05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3200" i="1" dirty="0">
                  <a:solidFill>
                    <a:srgbClr val="000000"/>
                  </a:solidFill>
                  <a:latin typeface="Times New Roman" pitchFamily="18" charset="0"/>
                </a:rPr>
                <a:t>L</a:t>
              </a:r>
              <a:r>
                <a:rPr lang="en-US" altLang="zh-TW" sz="3200" baseline="-25000" dirty="0">
                  <a:solidFill>
                    <a:srgbClr val="000000"/>
                  </a:solidFill>
                  <a:latin typeface="Times New Roman" pitchFamily="18" charset="0"/>
                </a:rPr>
                <a:t>2</a:t>
              </a:r>
              <a:endParaRPr lang="en-US" altLang="zh-TW" sz="3200" dirty="0">
                <a:solidFill>
                  <a:srgbClr val="000000"/>
                </a:solidFill>
                <a:latin typeface="Times New Roman" pitchFamily="18" charset="0"/>
              </a:endParaRPr>
            </a:p>
          </p:txBody>
        </p:sp>
        <p:sp>
          <p:nvSpPr>
            <p:cNvPr id="95" name="Oval 98">
              <a:extLst>
                <a:ext uri="{FF2B5EF4-FFF2-40B4-BE49-F238E27FC236}">
                  <a16:creationId xmlns:a16="http://schemas.microsoft.com/office/drawing/2014/main" id="{5F3A6C44-E737-4886-952C-61685AA4DD62}"/>
                </a:ext>
              </a:extLst>
            </p:cNvPr>
            <p:cNvSpPr>
              <a:spLocks noChangeArrowheads="1"/>
            </p:cNvSpPr>
            <p:nvPr/>
          </p:nvSpPr>
          <p:spPr bwMode="auto">
            <a:xfrm>
              <a:off x="4512" y="2832"/>
              <a:ext cx="384" cy="384"/>
            </a:xfrm>
            <a:prstGeom prst="ellipse">
              <a:avLst/>
            </a:prstGeom>
            <a:solidFill>
              <a:srgbClr val="00B05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3200" i="1" dirty="0">
                  <a:solidFill>
                    <a:srgbClr val="000000"/>
                  </a:solidFill>
                  <a:latin typeface="Times New Roman" pitchFamily="18" charset="0"/>
                </a:rPr>
                <a:t>L</a:t>
              </a:r>
              <a:r>
                <a:rPr lang="en-US" altLang="zh-TW" sz="3200" baseline="-25000" dirty="0">
                  <a:solidFill>
                    <a:srgbClr val="000000"/>
                  </a:solidFill>
                  <a:latin typeface="Times New Roman" pitchFamily="18" charset="0"/>
                </a:rPr>
                <a:t>3</a:t>
              </a:r>
              <a:endParaRPr lang="en-US" altLang="zh-TW" sz="3200" dirty="0">
                <a:solidFill>
                  <a:srgbClr val="000000"/>
                </a:solidFill>
                <a:latin typeface="Times New Roman" pitchFamily="18" charset="0"/>
              </a:endParaRPr>
            </a:p>
          </p:txBody>
        </p:sp>
        <p:sp>
          <p:nvSpPr>
            <p:cNvPr id="96" name="Line 99">
              <a:extLst>
                <a:ext uri="{FF2B5EF4-FFF2-40B4-BE49-F238E27FC236}">
                  <a16:creationId xmlns:a16="http://schemas.microsoft.com/office/drawing/2014/main" id="{8467E7B8-438F-4D61-842B-3E4DABA097CE}"/>
                </a:ext>
              </a:extLst>
            </p:cNvPr>
            <p:cNvSpPr>
              <a:spLocks noChangeShapeType="1"/>
            </p:cNvSpPr>
            <p:nvPr/>
          </p:nvSpPr>
          <p:spPr bwMode="auto">
            <a:xfrm>
              <a:off x="4752" y="3216"/>
              <a:ext cx="144"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7" name="Line 100">
              <a:extLst>
                <a:ext uri="{FF2B5EF4-FFF2-40B4-BE49-F238E27FC236}">
                  <a16:creationId xmlns:a16="http://schemas.microsoft.com/office/drawing/2014/main" id="{86EB84F8-D96B-480D-8BD5-80B7891DBB4B}"/>
                </a:ext>
              </a:extLst>
            </p:cNvPr>
            <p:cNvSpPr>
              <a:spLocks noChangeShapeType="1"/>
            </p:cNvSpPr>
            <p:nvPr/>
          </p:nvSpPr>
          <p:spPr bwMode="auto">
            <a:xfrm flipH="1">
              <a:off x="3456" y="3216"/>
              <a:ext cx="1152"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8" name="Line 101">
              <a:extLst>
                <a:ext uri="{FF2B5EF4-FFF2-40B4-BE49-F238E27FC236}">
                  <a16:creationId xmlns:a16="http://schemas.microsoft.com/office/drawing/2014/main" id="{6EDCA07B-8887-4B22-A087-D9291D34B6CF}"/>
                </a:ext>
              </a:extLst>
            </p:cNvPr>
            <p:cNvSpPr>
              <a:spLocks noChangeShapeType="1"/>
            </p:cNvSpPr>
            <p:nvPr/>
          </p:nvSpPr>
          <p:spPr bwMode="auto">
            <a:xfrm flipH="1">
              <a:off x="4176" y="3216"/>
              <a:ext cx="528"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99" name="Line 102">
              <a:extLst>
                <a:ext uri="{FF2B5EF4-FFF2-40B4-BE49-F238E27FC236}">
                  <a16:creationId xmlns:a16="http://schemas.microsoft.com/office/drawing/2014/main" id="{47BFDADD-E095-4C85-A4EA-22D17558DDC3}"/>
                </a:ext>
              </a:extLst>
            </p:cNvPr>
            <p:cNvSpPr>
              <a:spLocks noChangeShapeType="1"/>
            </p:cNvSpPr>
            <p:nvPr/>
          </p:nvSpPr>
          <p:spPr bwMode="auto">
            <a:xfrm>
              <a:off x="4272" y="3168"/>
              <a:ext cx="621" cy="4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100" name="Line 103">
              <a:extLst>
                <a:ext uri="{FF2B5EF4-FFF2-40B4-BE49-F238E27FC236}">
                  <a16:creationId xmlns:a16="http://schemas.microsoft.com/office/drawing/2014/main" id="{2A78C886-D263-4664-B214-8D43E8832B93}"/>
                </a:ext>
              </a:extLst>
            </p:cNvPr>
            <p:cNvSpPr>
              <a:spLocks noChangeShapeType="1"/>
            </p:cNvSpPr>
            <p:nvPr/>
          </p:nvSpPr>
          <p:spPr bwMode="auto">
            <a:xfrm>
              <a:off x="4176" y="3216"/>
              <a:ext cx="0" cy="43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2" name="Title 1"/>
          <p:cNvSpPr>
            <a:spLocks noGrp="1"/>
          </p:cNvSpPr>
          <p:nvPr>
            <p:ph type="title"/>
          </p:nvPr>
        </p:nvSpPr>
        <p:spPr/>
        <p:txBody>
          <a:bodyPr/>
          <a:lstStyle/>
          <a:p>
            <a:r>
              <a:rPr lang="en-ID"/>
              <a:t>Multi-layer ANN</a:t>
            </a:r>
          </a:p>
        </p:txBody>
      </p:sp>
    </p:spTree>
    <p:extLst>
      <p:ext uri="{BB962C8B-B14F-4D97-AF65-F5344CB8AC3E}">
        <p14:creationId xmlns:p14="http://schemas.microsoft.com/office/powerpoint/2010/main" val="22979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2"/>
                                        </p:tgtEl>
                                      </p:cBhvr>
                                    </p:animEffect>
                                    <p:set>
                                      <p:cBhvr>
                                        <p:cTn id="20" dur="1" fill="hold">
                                          <p:stCondLst>
                                            <p:cond delay="499"/>
                                          </p:stCondLst>
                                        </p:cTn>
                                        <p:tgtEl>
                                          <p:spTgt spid="72"/>
                                        </p:tgtEl>
                                        <p:attrNameLst>
                                          <p:attrName>style.visibility</p:attrName>
                                        </p:attrNameLst>
                                      </p:cBhvr>
                                      <p:to>
                                        <p:strVal val="hidden"/>
                                      </p:to>
                                    </p:se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up)">
                                      <p:cBhvr>
                                        <p:cTn id="32" dur="500"/>
                                        <p:tgtEl>
                                          <p:spTgt spid="75"/>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500"/>
                                        <p:tgtEl>
                                          <p:spTgt spid="77"/>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childTnLst>
                          </p:cTn>
                        </p:par>
                        <p:par>
                          <p:cTn id="45" fill="hold">
                            <p:stCondLst>
                              <p:cond delay="3500"/>
                            </p:stCondLst>
                            <p:childTnLst>
                              <p:par>
                                <p:cTn id="46" presetID="1"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childTnLst>
                                </p:cTn>
                              </p:par>
                            </p:childTnLst>
                          </p:cTn>
                        </p:par>
                        <p:par>
                          <p:cTn id="48" fill="hold">
                            <p:stCondLst>
                              <p:cond delay="3500"/>
                            </p:stCondLst>
                            <p:childTnLst>
                              <p:par>
                                <p:cTn id="49" presetID="22" presetClass="entr" presetSubtype="4"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3" grpId="0" animBg="1"/>
      <p:bldP spid="74" grpId="0"/>
      <p:bldP spid="75" grpId="0" animBg="1"/>
      <p:bldP spid="76" grpId="0"/>
      <p:bldP spid="77" grpId="0" animBg="1"/>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Multi-layer </a:t>
            </a:r>
            <a:r>
              <a:rPr lang="en-ID" smtClean="0"/>
              <a:t>ANN</a:t>
            </a:r>
            <a:endParaRPr lang="en-ID"/>
          </a:p>
        </p:txBody>
      </p:sp>
      <p:sp>
        <p:nvSpPr>
          <p:cNvPr id="2" name="Content Placeholder 1"/>
          <p:cNvSpPr>
            <a:spLocks noGrp="1"/>
          </p:cNvSpPr>
          <p:nvPr>
            <p:ph idx="1"/>
          </p:nvPr>
        </p:nvSpPr>
        <p:spPr/>
        <p:txBody>
          <a:bodyPr/>
          <a:lstStyle/>
          <a:p>
            <a:r>
              <a:rPr lang="en-ID"/>
              <a:t>Multilayer perceptron (MLP) adalah jaringan saraf tiruan feedforward yang menghasilkan serangkaian output dari serangkaian input. Ciri dari MLP adalah terdiri dari beberapa lapisan node input yang terhubung sebagai graﬁk terarah antara layer input dan </a:t>
            </a:r>
            <a:r>
              <a:rPr lang="en-ID"/>
              <a:t>output</a:t>
            </a:r>
            <a:r>
              <a:rPr lang="en-ID" smtClean="0"/>
              <a:t>.</a:t>
            </a:r>
            <a:endParaRPr lang="en-ID"/>
          </a:p>
          <a:p>
            <a:r>
              <a:rPr lang="en-ID"/>
              <a:t>MLP menggunakan backpropogation untuk melatih jaringan. MLP dapat dikatakan sebagai jaringan yang mendalam (deep learning</a:t>
            </a:r>
            <a:r>
              <a:rPr lang="en-ID"/>
              <a:t>). </a:t>
            </a:r>
            <a:endParaRPr lang="en-ID"/>
          </a:p>
          <a:p>
            <a:r>
              <a:rPr lang="en-ID"/>
              <a:t>Multi layer perceptron memiliki sejumlah neuron atau saraf yang saling terhubung dengan neuron lainnya dengan neuron bobot penghubung. Dimana setiap neuron yang ada, merupakan sebuah unit yang memiliki tugas untuk memproses dan menghitung nilai aktivasi, mulai dari input hingga output, atau dari unit satu ke unit lainnya.</a:t>
            </a:r>
          </a:p>
          <a:p>
            <a:pPr marL="0" indent="0">
              <a:buNone/>
            </a:pPr>
            <a:endParaRPr lang="en-ID"/>
          </a:p>
        </p:txBody>
      </p:sp>
    </p:spTree>
    <p:extLst>
      <p:ext uri="{BB962C8B-B14F-4D97-AF65-F5344CB8AC3E}">
        <p14:creationId xmlns:p14="http://schemas.microsoft.com/office/powerpoint/2010/main" val="1035325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Arsitektur Multi-layer </a:t>
            </a:r>
            <a:r>
              <a:rPr lang="en-ID" smtClean="0"/>
              <a:t>ANN</a:t>
            </a:r>
            <a:endParaRPr lang="en-ID"/>
          </a:p>
        </p:txBody>
      </p:sp>
      <p:sp>
        <p:nvSpPr>
          <p:cNvPr id="144" name="Google Shape;144;p5"/>
          <p:cNvSpPr txBox="1"/>
          <p:nvPr/>
        </p:nvSpPr>
        <p:spPr>
          <a:xfrm>
            <a:off x="551384" y="1397842"/>
            <a:ext cx="5974922" cy="4807430"/>
          </a:xfrm>
          <a:prstGeom prst="rect">
            <a:avLst/>
          </a:prstGeom>
          <a:noFill/>
          <a:ln>
            <a:noFill/>
          </a:ln>
        </p:spPr>
        <p:txBody>
          <a:bodyPr spcFirstLastPara="1" wrap="square" lIns="121900" tIns="121900" rIns="121900" bIns="121900" anchor="t" anchorCtr="0">
            <a:spAutoFit/>
          </a:bodyPr>
          <a:lstStyle/>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Terdiri</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dari</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tiga</a:t>
            </a:r>
            <a:r>
              <a:rPr lang="en-US" sz="2400" dirty="0">
                <a:solidFill>
                  <a:srgbClr val="000000"/>
                </a:solidFill>
                <a:latin typeface="Calibri" panose="020F0502020204030204" pitchFamily="34" charset="0"/>
                <a:cs typeface="Calibri" panose="020F0502020204030204" pitchFamily="34" charset="0"/>
                <a:sym typeface="Overlock"/>
              </a:rPr>
              <a:t> layer </a:t>
            </a:r>
            <a:r>
              <a:rPr lang="en-US" sz="2400" dirty="0" err="1">
                <a:solidFill>
                  <a:srgbClr val="000000"/>
                </a:solidFill>
                <a:latin typeface="Calibri" panose="020F0502020204030204" pitchFamily="34" charset="0"/>
                <a:cs typeface="Calibri" panose="020F0502020204030204" pitchFamily="34" charset="0"/>
                <a:sym typeface="Overlock"/>
              </a:rPr>
              <a:t>yaitu</a:t>
            </a:r>
            <a:r>
              <a:rPr lang="en-US" sz="2400" dirty="0">
                <a:solidFill>
                  <a:srgbClr val="000000"/>
                </a:solidFill>
                <a:latin typeface="Calibri" panose="020F0502020204030204" pitchFamily="34" charset="0"/>
                <a:cs typeface="Calibri" panose="020F0502020204030204" pitchFamily="34" charset="0"/>
                <a:sym typeface="Overlock"/>
              </a:rPr>
              <a:t>: </a:t>
            </a:r>
          </a:p>
          <a:p>
            <a:pPr marL="152396" lvl="1">
              <a:lnSpc>
                <a:spcPct val="95000"/>
              </a:lnSpc>
              <a:buClr>
                <a:schemeClr val="dk2"/>
              </a:buClr>
              <a:buSzPts val="1800"/>
            </a:pPr>
            <a:r>
              <a:rPr lang="en-US" sz="2400" dirty="0">
                <a:solidFill>
                  <a:srgbClr val="000000"/>
                </a:solidFill>
                <a:latin typeface="Calibri" panose="020F0502020204030204" pitchFamily="34" charset="0"/>
                <a:cs typeface="Calibri" panose="020F0502020204030204" pitchFamily="34" charset="0"/>
                <a:sym typeface="Overlock"/>
              </a:rPr>
              <a:t>       - input layer</a:t>
            </a:r>
          </a:p>
          <a:p>
            <a:pPr marL="152396" lvl="1">
              <a:lnSpc>
                <a:spcPct val="95000"/>
              </a:lnSpc>
              <a:buClr>
                <a:schemeClr val="dk2"/>
              </a:buClr>
              <a:buSzPts val="1800"/>
            </a:pPr>
            <a:r>
              <a:rPr lang="en-US" sz="2400" dirty="0">
                <a:solidFill>
                  <a:srgbClr val="000000"/>
                </a:solidFill>
                <a:latin typeface="Calibri" panose="020F0502020204030204" pitchFamily="34" charset="0"/>
                <a:cs typeface="Calibri" panose="020F0502020204030204" pitchFamily="34" charset="0"/>
                <a:sym typeface="Overlock"/>
              </a:rPr>
              <a:t>       - hidden layer</a:t>
            </a:r>
          </a:p>
          <a:p>
            <a:pPr marL="152396" lvl="1">
              <a:lnSpc>
                <a:spcPct val="95000"/>
              </a:lnSpc>
              <a:buClr>
                <a:schemeClr val="dk2"/>
              </a:buClr>
              <a:buSzPts val="1800"/>
            </a:pPr>
            <a:r>
              <a:rPr lang="en-US" sz="2400" dirty="0">
                <a:solidFill>
                  <a:srgbClr val="000000"/>
                </a:solidFill>
                <a:latin typeface="Calibri" panose="020F0502020204030204" pitchFamily="34" charset="0"/>
                <a:cs typeface="Calibri" panose="020F0502020204030204" pitchFamily="34" charset="0"/>
                <a:sym typeface="Overlock"/>
              </a:rPr>
              <a:t>       - output layer</a:t>
            </a:r>
          </a:p>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Hubungan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antar</a:t>
            </a:r>
            <a:r>
              <a:rPr lang="en-US" sz="2400" dirty="0">
                <a:solidFill>
                  <a:srgbClr val="000000"/>
                </a:solidFill>
                <a:latin typeface="Calibri" panose="020F0502020204030204" pitchFamily="34" charset="0"/>
                <a:cs typeface="Calibri" panose="020F0502020204030204" pitchFamily="34" charset="0"/>
                <a:sym typeface="Overlock"/>
              </a:rPr>
              <a:t> neuron pada ANN </a:t>
            </a:r>
            <a:r>
              <a:rPr lang="en-US" sz="2400" dirty="0" err="1">
                <a:solidFill>
                  <a:srgbClr val="000000"/>
                </a:solidFill>
                <a:latin typeface="Calibri" panose="020F0502020204030204" pitchFamily="34" charset="0"/>
                <a:cs typeface="Calibri" panose="020F0502020204030204" pitchFamily="34" charset="0"/>
                <a:sym typeface="Overlock"/>
              </a:rPr>
              <a:t>merupakan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b="1" i="1" dirty="0">
                <a:solidFill>
                  <a:srgbClr val="000000"/>
                </a:solidFill>
                <a:latin typeface="Calibri" panose="020F0502020204030204" pitchFamily="34" charset="0"/>
                <a:cs typeface="Calibri" panose="020F0502020204030204" pitchFamily="34" charset="0"/>
                <a:sym typeface="Overlock"/>
              </a:rPr>
              <a:t>fully connected network </a:t>
            </a:r>
            <a:r>
              <a:rPr lang="en-US" sz="2400" b="1" dirty="0">
                <a:solidFill>
                  <a:srgbClr val="000000"/>
                </a:solidFill>
                <a:latin typeface="Calibri" panose="020F0502020204030204" pitchFamily="34" charset="0"/>
                <a:cs typeface="Calibri" panose="020F0502020204030204" pitchFamily="34" charset="0"/>
                <a:sym typeface="Overlock"/>
              </a:rPr>
              <a:t>(FCN)</a:t>
            </a:r>
          </a:p>
          <a:p>
            <a:pPr marL="609585" indent="-457189">
              <a:lnSpc>
                <a:spcPct val="95000"/>
              </a:lnSpc>
              <a:buClr>
                <a:schemeClr val="dk2"/>
              </a:buClr>
              <a:buSzPts val="1800"/>
              <a:buFont typeface="Arial"/>
              <a:buChar char="●"/>
            </a:pPr>
            <a:r>
              <a:rPr lang="en-US" sz="2400" b="1" dirty="0" err="1">
                <a:solidFill>
                  <a:srgbClr val="000000"/>
                </a:solidFill>
                <a:latin typeface="Calibri" panose="020F0502020204030204" pitchFamily="34" charset="0"/>
                <a:cs typeface="Calibri" panose="020F0502020204030204" pitchFamily="34" charset="0"/>
                <a:sym typeface="Overlock"/>
              </a:rPr>
              <a:t>Jumlah</a:t>
            </a:r>
            <a:r>
              <a:rPr lang="en-US" sz="2400" b="1" dirty="0">
                <a:solidFill>
                  <a:srgbClr val="000000"/>
                </a:solidFill>
                <a:latin typeface="Calibri" panose="020F0502020204030204" pitchFamily="34" charset="0"/>
                <a:cs typeface="Calibri" panose="020F0502020204030204" pitchFamily="34" charset="0"/>
                <a:sym typeface="Overlock"/>
              </a:rPr>
              <a:t> </a:t>
            </a:r>
            <a:r>
              <a:rPr lang="en-US" sz="2400" b="1" i="1" dirty="0">
                <a:solidFill>
                  <a:srgbClr val="000000"/>
                </a:solidFill>
                <a:latin typeface="Calibri" panose="020F0502020204030204" pitchFamily="34" charset="0"/>
                <a:cs typeface="Calibri" panose="020F0502020204030204" pitchFamily="34" charset="0"/>
                <a:sym typeface="Overlock"/>
              </a:rPr>
              <a:t>hidden layer </a:t>
            </a:r>
            <a:r>
              <a:rPr lang="en-US" sz="2400" dirty="0" err="1">
                <a:solidFill>
                  <a:srgbClr val="000000"/>
                </a:solidFill>
                <a:latin typeface="Calibri" panose="020F0502020204030204" pitchFamily="34" charset="0"/>
                <a:cs typeface="Calibri" panose="020F0502020204030204" pitchFamily="34" charset="0"/>
                <a:sym typeface="Overlock"/>
              </a:rPr>
              <a:t>sebaiknya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disesuaikan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dengan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kompleksitas</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permasalahan</a:t>
            </a:r>
            <a:endParaRPr lang="en-US" sz="2400" dirty="0">
              <a:solidFill>
                <a:srgbClr val="000000"/>
              </a:solidFill>
              <a:latin typeface="Calibri" panose="020F0502020204030204" pitchFamily="34" charset="0"/>
              <a:cs typeface="Calibri" panose="020F0502020204030204" pitchFamily="34" charset="0"/>
              <a:sym typeface="Overlock"/>
            </a:endParaRPr>
          </a:p>
          <a:p>
            <a:pPr marL="609585" indent="-457189">
              <a:lnSpc>
                <a:spcPct val="95000"/>
              </a:lnSpc>
              <a:buClr>
                <a:schemeClr val="dk2"/>
              </a:buClr>
              <a:buSzPts val="1800"/>
              <a:buFont typeface="Arial"/>
              <a:buChar char="●"/>
            </a:pPr>
            <a:r>
              <a:rPr lang="en-US" sz="2400" b="1" dirty="0" err="1">
                <a:solidFill>
                  <a:srgbClr val="000000"/>
                </a:solidFill>
                <a:latin typeface="Calibri" panose="020F0502020204030204" pitchFamily="34" charset="0"/>
                <a:cs typeface="Calibri" panose="020F0502020204030204" pitchFamily="34" charset="0"/>
                <a:sym typeface="Overlock"/>
              </a:rPr>
              <a:t>Jumlah</a:t>
            </a:r>
            <a:r>
              <a:rPr lang="en-US" sz="2400" b="1" dirty="0">
                <a:solidFill>
                  <a:srgbClr val="000000"/>
                </a:solidFill>
                <a:latin typeface="Calibri" panose="020F0502020204030204" pitchFamily="34" charset="0"/>
                <a:cs typeface="Calibri" panose="020F0502020204030204" pitchFamily="34" charset="0"/>
                <a:sym typeface="Overlock"/>
              </a:rPr>
              <a:t> neuron pada </a:t>
            </a:r>
            <a:r>
              <a:rPr lang="en-US" sz="2400" b="1" i="1" dirty="0">
                <a:solidFill>
                  <a:srgbClr val="000000"/>
                </a:solidFill>
                <a:latin typeface="Calibri" panose="020F0502020204030204" pitchFamily="34" charset="0"/>
                <a:cs typeface="Calibri" panose="020F0502020204030204" pitchFamily="34" charset="0"/>
                <a:sym typeface="Overlock"/>
              </a:rPr>
              <a:t>hidden layer </a:t>
            </a:r>
            <a:r>
              <a:rPr lang="en-US" sz="2400" dirty="0" err="1">
                <a:solidFill>
                  <a:srgbClr val="000000"/>
                </a:solidFill>
                <a:latin typeface="Calibri" panose="020F0502020204030204" pitchFamily="34" charset="0"/>
                <a:cs typeface="Calibri" panose="020F0502020204030204" pitchFamily="34" charset="0"/>
                <a:sym typeface="Overlock"/>
              </a:rPr>
              <a:t>umumnya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lebih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banyak</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daripada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i="1" dirty="0">
                <a:solidFill>
                  <a:srgbClr val="000000"/>
                </a:solidFill>
                <a:latin typeface="Calibri" panose="020F0502020204030204" pitchFamily="34" charset="0"/>
                <a:cs typeface="Calibri" panose="020F0502020204030204" pitchFamily="34" charset="0"/>
                <a:sym typeface="Overlock"/>
              </a:rPr>
              <a:t>neuron</a:t>
            </a:r>
            <a:r>
              <a:rPr lang="en-US" sz="2400" dirty="0">
                <a:solidFill>
                  <a:srgbClr val="000000"/>
                </a:solidFill>
                <a:latin typeface="Calibri" panose="020F0502020204030204" pitchFamily="34" charset="0"/>
                <a:cs typeface="Calibri" panose="020F0502020204030204" pitchFamily="34" charset="0"/>
                <a:sym typeface="Overlock"/>
              </a:rPr>
              <a:t> di </a:t>
            </a:r>
            <a:r>
              <a:rPr lang="en-US" sz="2400" i="1" dirty="0">
                <a:solidFill>
                  <a:srgbClr val="000000"/>
                </a:solidFill>
                <a:latin typeface="Calibri" panose="020F0502020204030204" pitchFamily="34" charset="0"/>
                <a:cs typeface="Calibri" panose="020F0502020204030204" pitchFamily="34" charset="0"/>
                <a:sym typeface="Overlock"/>
              </a:rPr>
              <a:t>output layer</a:t>
            </a:r>
          </a:p>
        </p:txBody>
      </p:sp>
      <p:pic>
        <p:nvPicPr>
          <p:cNvPr id="171" name="Picture 170">
            <a:extLst>
              <a:ext uri="{FF2B5EF4-FFF2-40B4-BE49-F238E27FC236}">
                <a16:creationId xmlns:a16="http://schemas.microsoft.com/office/drawing/2014/main" id="{8EEF8803-D5F3-44AC-83C0-F7233B37EA05}"/>
              </a:ext>
            </a:extLst>
          </p:cNvPr>
          <p:cNvPicPr/>
          <p:nvPr/>
        </p:nvPicPr>
        <p:blipFill>
          <a:blip r:embed="rId3">
            <a:extLst>
              <a:ext uri="{28A0092B-C50C-407E-A947-70E740481C1C}">
                <a14:useLocalDpi xmlns:a14="http://schemas.microsoft.com/office/drawing/2010/main" val="0"/>
              </a:ext>
            </a:extLst>
          </a:blip>
          <a:stretch>
            <a:fillRect/>
          </a:stretch>
        </p:blipFill>
        <p:spPr>
          <a:xfrm>
            <a:off x="6413607" y="1456111"/>
            <a:ext cx="5688196" cy="3855723"/>
          </a:xfrm>
          <a:prstGeom prst="rect">
            <a:avLst/>
          </a:prstGeom>
        </p:spPr>
      </p:pic>
    </p:spTree>
    <p:extLst>
      <p:ext uri="{BB962C8B-B14F-4D97-AF65-F5344CB8AC3E}">
        <p14:creationId xmlns:p14="http://schemas.microsoft.com/office/powerpoint/2010/main" val="177675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Desain arsitektur </a:t>
            </a:r>
            <a:r>
              <a:rPr lang="en-ID" smtClean="0"/>
              <a:t>ANN</a:t>
            </a:r>
            <a:endParaRPr lang="en-ID"/>
          </a:p>
        </p:txBody>
      </p:sp>
      <p:sp>
        <p:nvSpPr>
          <p:cNvPr id="144" name="Google Shape;144;p5"/>
          <p:cNvSpPr txBox="1"/>
          <p:nvPr/>
        </p:nvSpPr>
        <p:spPr>
          <a:xfrm>
            <a:off x="263352" y="1345313"/>
            <a:ext cx="5040560" cy="1732100"/>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err="1">
                <a:solidFill>
                  <a:srgbClr val="000000"/>
                </a:solidFill>
                <a:latin typeface="Calibri" panose="020F0502020204030204" pitchFamily="34" charset="0"/>
                <a:cs typeface="Calibri" panose="020F0502020204030204" pitchFamily="34" charset="0"/>
                <a:sym typeface="Overlock"/>
              </a:rPr>
              <a:t>Penentuan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i="1" dirty="0">
                <a:solidFill>
                  <a:srgbClr val="000000"/>
                </a:solidFill>
                <a:latin typeface="Calibri" panose="020F0502020204030204" pitchFamily="34" charset="0"/>
                <a:cs typeface="Calibri" panose="020F0502020204030204" pitchFamily="34" charset="0"/>
                <a:sym typeface="Overlock"/>
              </a:rPr>
              <a:t>neuron</a:t>
            </a:r>
            <a:r>
              <a:rPr lang="en-US" sz="2400" dirty="0">
                <a:solidFill>
                  <a:srgbClr val="000000"/>
                </a:solidFill>
                <a:latin typeface="Calibri" panose="020F0502020204030204" pitchFamily="34" charset="0"/>
                <a:cs typeface="Calibri" panose="020F0502020204030204" pitchFamily="34" charset="0"/>
                <a:sym typeface="Overlock"/>
              </a:rPr>
              <a:t> pada </a:t>
            </a:r>
            <a:r>
              <a:rPr lang="en-US" sz="2400" i="1" dirty="0">
                <a:solidFill>
                  <a:srgbClr val="000000"/>
                </a:solidFill>
                <a:latin typeface="Calibri" panose="020F0502020204030204" pitchFamily="34" charset="0"/>
                <a:cs typeface="Calibri" panose="020F0502020204030204" pitchFamily="34" charset="0"/>
                <a:sym typeface="Overlock"/>
              </a:rPr>
              <a:t>input layer</a:t>
            </a:r>
            <a:endParaRPr sz="2400" i="1" dirty="0">
              <a:solidFill>
                <a:srgbClr val="000000"/>
              </a:solidFill>
              <a:latin typeface="Calibri" panose="020F0502020204030204" pitchFamily="34" charset="0"/>
              <a:cs typeface="Calibri" panose="020F0502020204030204" pitchFamily="34" charset="0"/>
              <a:sym typeface="Overlock"/>
            </a:endParaRPr>
          </a:p>
          <a:p>
            <a:pPr marL="609585" indent="-457189">
              <a:lnSpc>
                <a:spcPct val="95000"/>
              </a:lnSpc>
              <a:buClr>
                <a:schemeClr val="dk2"/>
              </a:buClr>
              <a:buSzPts val="1800"/>
              <a:buFont typeface="Arial"/>
              <a:buChar char="●"/>
            </a:pPr>
            <a:r>
              <a:rPr lang="en-US" sz="2133" dirty="0" err="1">
                <a:solidFill>
                  <a:srgbClr val="000000"/>
                </a:solidFill>
                <a:latin typeface="Calibri" panose="020F0502020204030204" pitchFamily="34" charset="0"/>
                <a:cs typeface="Calibri" panose="020F0502020204030204" pitchFamily="34" charset="0"/>
                <a:sym typeface="Overlock"/>
              </a:rPr>
              <a:t>Jumlah</a:t>
            </a:r>
            <a:r>
              <a:rPr lang="en-US" sz="2133" dirty="0">
                <a:solidFill>
                  <a:srgbClr val="000000"/>
                </a:solidFill>
                <a:latin typeface="Calibri" panose="020F0502020204030204" pitchFamily="34" charset="0"/>
                <a:cs typeface="Calibri" panose="020F0502020204030204" pitchFamily="34" charset="0"/>
                <a:sym typeface="Overlock"/>
              </a:rPr>
              <a:t> neuron </a:t>
            </a:r>
            <a:r>
              <a:rPr lang="en-US" sz="2133" dirty="0" err="1">
                <a:solidFill>
                  <a:srgbClr val="000000"/>
                </a:solidFill>
                <a:latin typeface="Calibri" panose="020F0502020204030204" pitchFamily="34" charset="0"/>
                <a:cs typeface="Calibri" panose="020F0502020204030204" pitchFamily="34" charset="0"/>
                <a:sym typeface="Overlock"/>
              </a:rPr>
              <a:t>sesuai</a:t>
            </a:r>
            <a:r>
              <a:rPr lang="en-US" sz="2133" dirty="0">
                <a:solidFill>
                  <a:srgbClr val="000000"/>
                </a:solidFill>
                <a:latin typeface="Calibri" panose="020F0502020204030204" pitchFamily="34" charset="0"/>
                <a:cs typeface="Calibri" panose="020F0502020204030204" pitchFamily="34" charset="0"/>
                <a:sym typeface="Overlock"/>
              </a:rPr>
              <a:t> </a:t>
            </a:r>
            <a:r>
              <a:rPr lang="en-US" sz="2133" dirty="0" err="1">
                <a:solidFill>
                  <a:srgbClr val="000000"/>
                </a:solidFill>
                <a:latin typeface="Calibri" panose="020F0502020204030204" pitchFamily="34" charset="0"/>
                <a:cs typeface="Calibri" panose="020F0502020204030204" pitchFamily="34" charset="0"/>
                <a:sym typeface="Overlock"/>
              </a:rPr>
              <a:t>dengan</a:t>
            </a:r>
            <a:r>
              <a:rPr lang="en-US" sz="2133" dirty="0">
                <a:solidFill>
                  <a:srgbClr val="000000"/>
                </a:solidFill>
                <a:latin typeface="Calibri" panose="020F0502020204030204" pitchFamily="34" charset="0"/>
                <a:cs typeface="Calibri" panose="020F0502020204030204" pitchFamily="34" charset="0"/>
                <a:sym typeface="Overlock"/>
              </a:rPr>
              <a:t> </a:t>
            </a:r>
            <a:r>
              <a:rPr lang="en-US" sz="2133" dirty="0" err="1">
                <a:solidFill>
                  <a:srgbClr val="000000"/>
                </a:solidFill>
                <a:latin typeface="Calibri" panose="020F0502020204030204" pitchFamily="34" charset="0"/>
                <a:cs typeface="Calibri" panose="020F0502020204030204" pitchFamily="34" charset="0"/>
                <a:sym typeface="Overlock"/>
              </a:rPr>
              <a:t>jumlah</a:t>
            </a:r>
            <a:r>
              <a:rPr lang="en-US" sz="2133" dirty="0">
                <a:solidFill>
                  <a:srgbClr val="000000"/>
                </a:solidFill>
                <a:latin typeface="Calibri" panose="020F0502020204030204" pitchFamily="34" charset="0"/>
                <a:cs typeface="Calibri" panose="020F0502020204030204" pitchFamily="34" charset="0"/>
                <a:sym typeface="Overlock"/>
              </a:rPr>
              <a:t> </a:t>
            </a:r>
            <a:r>
              <a:rPr lang="en-US" sz="2133" dirty="0" err="1">
                <a:solidFill>
                  <a:srgbClr val="000000"/>
                </a:solidFill>
                <a:latin typeface="Calibri" panose="020F0502020204030204" pitchFamily="34" charset="0"/>
                <a:cs typeface="Calibri" panose="020F0502020204030204" pitchFamily="34" charset="0"/>
                <a:sym typeface="Overlock"/>
              </a:rPr>
              <a:t>fitur</a:t>
            </a:r>
            <a:r>
              <a:rPr lang="en-US" sz="2133" dirty="0">
                <a:solidFill>
                  <a:srgbClr val="000000"/>
                </a:solidFill>
                <a:latin typeface="Calibri" panose="020F0502020204030204" pitchFamily="34" charset="0"/>
                <a:cs typeface="Calibri" panose="020F0502020204030204" pitchFamily="34" charset="0"/>
                <a:sym typeface="Overlock"/>
              </a:rPr>
              <a:t> pada data input</a:t>
            </a:r>
          </a:p>
        </p:txBody>
      </p:sp>
      <p:pic>
        <p:nvPicPr>
          <p:cNvPr id="5" name="Picture 4">
            <a:extLst>
              <a:ext uri="{FF2B5EF4-FFF2-40B4-BE49-F238E27FC236}">
                <a16:creationId xmlns:a16="http://schemas.microsoft.com/office/drawing/2014/main" id="{5FBE6EE7-3F82-4536-B659-8F809069D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631" y="1038938"/>
            <a:ext cx="6669741" cy="3480924"/>
          </a:xfrm>
          <a:prstGeom prst="rect">
            <a:avLst/>
          </a:prstGeom>
        </p:spPr>
      </p:pic>
      <p:sp>
        <p:nvSpPr>
          <p:cNvPr id="17" name="TextBox 16">
            <a:extLst>
              <a:ext uri="{FF2B5EF4-FFF2-40B4-BE49-F238E27FC236}">
                <a16:creationId xmlns:a16="http://schemas.microsoft.com/office/drawing/2014/main" id="{B7F027BA-4F41-45C3-82E6-A1C892D73EFB}"/>
              </a:ext>
            </a:extLst>
          </p:cNvPr>
          <p:cNvSpPr txBox="1"/>
          <p:nvPr/>
        </p:nvSpPr>
        <p:spPr>
          <a:xfrm>
            <a:off x="170333" y="4023701"/>
            <a:ext cx="10166200" cy="2076146"/>
          </a:xfrm>
          <a:prstGeom prst="rect">
            <a:avLst/>
          </a:prstGeom>
          <a:noFill/>
        </p:spPr>
        <p:txBody>
          <a:bodyPr wrap="square">
            <a:spAutoFit/>
          </a:bodyPr>
          <a:lstStyle/>
          <a:p>
            <a:pPr marL="16933">
              <a:lnSpc>
                <a:spcPct val="115000"/>
              </a:lnSpc>
              <a:spcBef>
                <a:spcPts val="133"/>
              </a:spcBef>
              <a:buSzPts val="1200"/>
            </a:pPr>
            <a:r>
              <a:rPr lang="en-US" sz="2400" dirty="0" err="1">
                <a:solidFill>
                  <a:srgbClr val="000000"/>
                </a:solidFill>
                <a:latin typeface="Overlock"/>
                <a:sym typeface="Overlock"/>
              </a:rPr>
              <a:t>Penentuan</a:t>
            </a:r>
            <a:r>
              <a:rPr lang="en-US" sz="2400" dirty="0">
                <a:solidFill>
                  <a:srgbClr val="000000"/>
                </a:solidFill>
                <a:latin typeface="Overlock"/>
                <a:sym typeface="Overlock"/>
              </a:rPr>
              <a:t> </a:t>
            </a:r>
            <a:r>
              <a:rPr lang="en-US" sz="2400" dirty="0" err="1">
                <a:solidFill>
                  <a:srgbClr val="000000"/>
                </a:solidFill>
                <a:latin typeface="Overlock"/>
                <a:sym typeface="Overlock"/>
              </a:rPr>
              <a:t>jumlah</a:t>
            </a:r>
            <a:r>
              <a:rPr lang="en-US" sz="2400" dirty="0">
                <a:solidFill>
                  <a:srgbClr val="000000"/>
                </a:solidFill>
                <a:latin typeface="Overlock"/>
                <a:sym typeface="Overlock"/>
              </a:rPr>
              <a:t> </a:t>
            </a:r>
            <a:r>
              <a:rPr lang="en-US" sz="2400" i="1" dirty="0">
                <a:solidFill>
                  <a:srgbClr val="000000"/>
                </a:solidFill>
                <a:latin typeface="Overlock"/>
                <a:sym typeface="Overlock"/>
              </a:rPr>
              <a:t>neuron </a:t>
            </a:r>
            <a:r>
              <a:rPr lang="en-US" sz="2400" dirty="0">
                <a:solidFill>
                  <a:srgbClr val="000000"/>
                </a:solidFill>
                <a:latin typeface="Overlock"/>
                <a:sym typeface="Overlock"/>
              </a:rPr>
              <a:t>pada </a:t>
            </a:r>
            <a:r>
              <a:rPr lang="en-US" sz="2400" i="1" dirty="0">
                <a:solidFill>
                  <a:srgbClr val="000000"/>
                </a:solidFill>
                <a:latin typeface="Overlock"/>
                <a:sym typeface="Overlock"/>
              </a:rPr>
              <a:t>output layer</a:t>
            </a:r>
            <a:r>
              <a:rPr lang="en-US" sz="2400" dirty="0">
                <a:solidFill>
                  <a:srgbClr val="000000"/>
                </a:solidFill>
                <a:latin typeface="Overlock"/>
              </a:rPr>
              <a:t> </a:t>
            </a:r>
            <a:endParaRPr lang="en-US" sz="2400" dirty="0">
              <a:solidFill>
                <a:srgbClr val="000000"/>
              </a:solidFill>
              <a:latin typeface="Overlock"/>
              <a:ea typeface="Overlock"/>
              <a:cs typeface="Overlock"/>
              <a:sym typeface="Overlock"/>
            </a:endParaRPr>
          </a:p>
          <a:p>
            <a:pPr marL="609585" indent="-457189">
              <a:lnSpc>
                <a:spcPct val="95000"/>
              </a:lnSpc>
              <a:buClr>
                <a:schemeClr val="dk2"/>
              </a:buClr>
              <a:buSzPts val="1800"/>
              <a:buFont typeface="Arial"/>
              <a:buChar char="●"/>
            </a:pPr>
            <a:r>
              <a:rPr lang="en-US" sz="2133" dirty="0" err="1">
                <a:solidFill>
                  <a:srgbClr val="000000"/>
                </a:solidFill>
                <a:latin typeface="Overlock"/>
                <a:sym typeface="Overlock"/>
              </a:rPr>
              <a:t>Jumlah</a:t>
            </a:r>
            <a:r>
              <a:rPr lang="en-US" sz="2133" dirty="0">
                <a:solidFill>
                  <a:srgbClr val="000000"/>
                </a:solidFill>
                <a:latin typeface="Overlock"/>
                <a:sym typeface="Overlock"/>
              </a:rPr>
              <a:t> neuron </a:t>
            </a:r>
            <a:r>
              <a:rPr lang="en-US" sz="2133" dirty="0" err="1">
                <a:solidFill>
                  <a:srgbClr val="000000"/>
                </a:solidFill>
                <a:latin typeface="Overlock"/>
                <a:sym typeface="Overlock"/>
              </a:rPr>
              <a:t>sesuai</a:t>
            </a:r>
            <a:r>
              <a:rPr lang="en-US" sz="2133" dirty="0">
                <a:solidFill>
                  <a:srgbClr val="000000"/>
                </a:solidFill>
                <a:latin typeface="Overlock"/>
                <a:sym typeface="Overlock"/>
              </a:rPr>
              <a:t> </a:t>
            </a:r>
            <a:r>
              <a:rPr lang="en-US" sz="2133" dirty="0" err="1">
                <a:solidFill>
                  <a:srgbClr val="000000"/>
                </a:solidFill>
                <a:latin typeface="Overlock"/>
                <a:sym typeface="Overlock"/>
              </a:rPr>
              <a:t>dengan</a:t>
            </a:r>
            <a:r>
              <a:rPr lang="en-US" sz="2133" dirty="0">
                <a:solidFill>
                  <a:srgbClr val="000000"/>
                </a:solidFill>
                <a:latin typeface="Overlock"/>
                <a:sym typeface="Overlock"/>
              </a:rPr>
              <a:t> </a:t>
            </a:r>
            <a:r>
              <a:rPr lang="en-US" sz="2133" dirty="0" err="1">
                <a:solidFill>
                  <a:srgbClr val="000000"/>
                </a:solidFill>
                <a:latin typeface="Overlock"/>
                <a:sym typeface="Overlock"/>
              </a:rPr>
              <a:t>permasalahan</a:t>
            </a:r>
            <a:endParaRPr lang="en-US" sz="2133" dirty="0">
              <a:solidFill>
                <a:srgbClr val="000000"/>
              </a:solidFill>
              <a:latin typeface="Overlock"/>
              <a:sym typeface="Overlock"/>
            </a:endParaRPr>
          </a:p>
          <a:p>
            <a:pPr marL="609585" indent="-457189">
              <a:lnSpc>
                <a:spcPct val="95000"/>
              </a:lnSpc>
              <a:buClr>
                <a:schemeClr val="dk2"/>
              </a:buClr>
              <a:buSzPts val="1800"/>
              <a:buFont typeface="Arial"/>
              <a:buChar char="●"/>
            </a:pPr>
            <a:r>
              <a:rPr lang="en-US" sz="2133" dirty="0">
                <a:solidFill>
                  <a:srgbClr val="000000"/>
                </a:solidFill>
                <a:latin typeface="Overlock"/>
                <a:sym typeface="Overlock"/>
              </a:rPr>
              <a:t>Pada </a:t>
            </a:r>
            <a:r>
              <a:rPr lang="en-US" sz="2133" dirty="0" err="1">
                <a:solidFill>
                  <a:srgbClr val="000000"/>
                </a:solidFill>
                <a:latin typeface="Overlock"/>
                <a:sym typeface="Overlock"/>
              </a:rPr>
              <a:t>permasalahan</a:t>
            </a:r>
            <a:r>
              <a:rPr lang="en-US" sz="2133" dirty="0">
                <a:solidFill>
                  <a:srgbClr val="000000"/>
                </a:solidFill>
                <a:latin typeface="Overlock"/>
                <a:sym typeface="Overlock"/>
              </a:rPr>
              <a:t> </a:t>
            </a:r>
            <a:r>
              <a:rPr lang="en-US" sz="2133" dirty="0" err="1">
                <a:solidFill>
                  <a:srgbClr val="000000"/>
                </a:solidFill>
                <a:latin typeface="Overlock"/>
                <a:sym typeface="Overlock"/>
              </a:rPr>
              <a:t>klasifikasi</a:t>
            </a:r>
            <a:r>
              <a:rPr lang="en-US" sz="2133" dirty="0">
                <a:solidFill>
                  <a:srgbClr val="000000"/>
                </a:solidFill>
                <a:latin typeface="Overlock"/>
                <a:sym typeface="Overlock"/>
              </a:rPr>
              <a:t> biner dan </a:t>
            </a:r>
            <a:r>
              <a:rPr lang="en-US" sz="2133" dirty="0" err="1">
                <a:solidFill>
                  <a:srgbClr val="000000"/>
                </a:solidFill>
                <a:latin typeface="Overlock"/>
                <a:sym typeface="Overlock"/>
              </a:rPr>
              <a:t>regresi</a:t>
            </a:r>
            <a:r>
              <a:rPr lang="en-US" sz="2133" dirty="0">
                <a:solidFill>
                  <a:srgbClr val="000000"/>
                </a:solidFill>
                <a:latin typeface="Overlock"/>
                <a:sym typeface="Overlock"/>
              </a:rPr>
              <a:t> </a:t>
            </a:r>
            <a:r>
              <a:rPr lang="en-US" sz="2133" dirty="0" err="1">
                <a:solidFill>
                  <a:srgbClr val="000000"/>
                </a:solidFill>
                <a:latin typeface="Overlock"/>
                <a:sym typeface="Overlock"/>
              </a:rPr>
              <a:t>bisa</a:t>
            </a:r>
            <a:r>
              <a:rPr lang="en-US" sz="2133" dirty="0">
                <a:solidFill>
                  <a:srgbClr val="000000"/>
                </a:solidFill>
                <a:latin typeface="Overlock"/>
                <a:sym typeface="Overlock"/>
              </a:rPr>
              <a:t> </a:t>
            </a:r>
            <a:r>
              <a:rPr lang="en-US" sz="2133" dirty="0" err="1">
                <a:solidFill>
                  <a:srgbClr val="000000"/>
                </a:solidFill>
                <a:latin typeface="Overlock"/>
                <a:sym typeface="Overlock"/>
              </a:rPr>
              <a:t>menggunakan</a:t>
            </a:r>
            <a:r>
              <a:rPr lang="en-US" sz="2133" dirty="0">
                <a:solidFill>
                  <a:srgbClr val="000000"/>
                </a:solidFill>
                <a:latin typeface="Overlock"/>
                <a:sym typeface="Overlock"/>
              </a:rPr>
              <a:t> </a:t>
            </a:r>
            <a:r>
              <a:rPr lang="en-US" sz="2133" dirty="0" err="1">
                <a:solidFill>
                  <a:srgbClr val="000000"/>
                </a:solidFill>
                <a:latin typeface="Overlock"/>
                <a:sym typeface="Overlock"/>
              </a:rPr>
              <a:t>hanya</a:t>
            </a:r>
            <a:r>
              <a:rPr lang="en-US" sz="2133" dirty="0">
                <a:solidFill>
                  <a:srgbClr val="000000"/>
                </a:solidFill>
                <a:latin typeface="Overlock"/>
                <a:sym typeface="Overlock"/>
              </a:rPr>
              <a:t> </a:t>
            </a:r>
            <a:r>
              <a:rPr lang="en-US" sz="2133" dirty="0" err="1">
                <a:solidFill>
                  <a:srgbClr val="000000"/>
                </a:solidFill>
                <a:latin typeface="Overlock"/>
                <a:sym typeface="Overlock"/>
              </a:rPr>
              <a:t>satu</a:t>
            </a:r>
            <a:r>
              <a:rPr lang="en-US" sz="2133" dirty="0">
                <a:solidFill>
                  <a:srgbClr val="000000"/>
                </a:solidFill>
                <a:latin typeface="Overlock"/>
                <a:sym typeface="Overlock"/>
              </a:rPr>
              <a:t> </a:t>
            </a:r>
            <a:r>
              <a:rPr lang="en-US" sz="2133" i="1" dirty="0">
                <a:solidFill>
                  <a:srgbClr val="000000"/>
                </a:solidFill>
                <a:latin typeface="Overlock"/>
                <a:sym typeface="Overlock"/>
              </a:rPr>
              <a:t>neuron</a:t>
            </a:r>
          </a:p>
          <a:p>
            <a:pPr marL="609585" indent="-457189">
              <a:lnSpc>
                <a:spcPct val="95000"/>
              </a:lnSpc>
              <a:buClr>
                <a:schemeClr val="dk2"/>
              </a:buClr>
              <a:buSzPts val="1800"/>
              <a:buFont typeface="Arial"/>
              <a:buChar char="●"/>
            </a:pPr>
            <a:r>
              <a:rPr lang="en-US" sz="2133" dirty="0">
                <a:solidFill>
                  <a:srgbClr val="000000"/>
                </a:solidFill>
                <a:latin typeface="Overlock"/>
                <a:sym typeface="Overlock"/>
              </a:rPr>
              <a:t>Pada </a:t>
            </a:r>
            <a:r>
              <a:rPr lang="en-US" sz="2133" dirty="0" err="1">
                <a:solidFill>
                  <a:srgbClr val="000000"/>
                </a:solidFill>
                <a:latin typeface="Overlock"/>
                <a:sym typeface="Overlock"/>
              </a:rPr>
              <a:t>permasalahan</a:t>
            </a:r>
            <a:r>
              <a:rPr lang="en-US" sz="2133" dirty="0">
                <a:solidFill>
                  <a:srgbClr val="000000"/>
                </a:solidFill>
                <a:latin typeface="Overlock"/>
                <a:sym typeface="Overlock"/>
              </a:rPr>
              <a:t> </a:t>
            </a:r>
            <a:r>
              <a:rPr lang="en-US" sz="2133" dirty="0" err="1">
                <a:solidFill>
                  <a:srgbClr val="000000"/>
                </a:solidFill>
                <a:latin typeface="Overlock"/>
                <a:sym typeface="Overlock"/>
              </a:rPr>
              <a:t>klasifikasi</a:t>
            </a:r>
            <a:r>
              <a:rPr lang="en-US" sz="2133" dirty="0">
                <a:solidFill>
                  <a:srgbClr val="000000"/>
                </a:solidFill>
                <a:latin typeface="Overlock"/>
                <a:sym typeface="Overlock"/>
              </a:rPr>
              <a:t> </a:t>
            </a:r>
            <a:r>
              <a:rPr lang="en-US" sz="2133" i="1" dirty="0">
                <a:solidFill>
                  <a:srgbClr val="000000"/>
                </a:solidFill>
                <a:latin typeface="Overlock"/>
                <a:sym typeface="Overlock"/>
              </a:rPr>
              <a:t>multiclass</a:t>
            </a:r>
            <a:r>
              <a:rPr lang="en-US" sz="2133" dirty="0">
                <a:solidFill>
                  <a:srgbClr val="000000"/>
                </a:solidFill>
                <a:latin typeface="Overlock"/>
                <a:sym typeface="Overlock"/>
              </a:rPr>
              <a:t> </a:t>
            </a:r>
            <a:r>
              <a:rPr lang="en-US" sz="2133" dirty="0" err="1">
                <a:solidFill>
                  <a:srgbClr val="000000"/>
                </a:solidFill>
                <a:latin typeface="Overlock"/>
                <a:sym typeface="Overlock"/>
              </a:rPr>
              <a:t>menggunakan</a:t>
            </a:r>
            <a:r>
              <a:rPr lang="en-US" sz="2133" dirty="0">
                <a:solidFill>
                  <a:srgbClr val="000000"/>
                </a:solidFill>
                <a:latin typeface="Overlock"/>
                <a:sym typeface="Overlock"/>
              </a:rPr>
              <a:t> </a:t>
            </a:r>
            <a:r>
              <a:rPr lang="en-US" sz="2133" dirty="0" err="1">
                <a:solidFill>
                  <a:srgbClr val="000000"/>
                </a:solidFill>
                <a:latin typeface="Overlock"/>
                <a:sym typeface="Overlock"/>
              </a:rPr>
              <a:t>jumlah</a:t>
            </a:r>
            <a:r>
              <a:rPr lang="en-US" sz="2133" dirty="0">
                <a:solidFill>
                  <a:srgbClr val="000000"/>
                </a:solidFill>
                <a:latin typeface="Overlock"/>
                <a:sym typeface="Overlock"/>
              </a:rPr>
              <a:t> </a:t>
            </a:r>
            <a:r>
              <a:rPr lang="en-US" sz="2133" i="1" dirty="0">
                <a:solidFill>
                  <a:srgbClr val="000000"/>
                </a:solidFill>
                <a:latin typeface="Overlock"/>
                <a:sym typeface="Overlock"/>
              </a:rPr>
              <a:t>neuron </a:t>
            </a:r>
            <a:r>
              <a:rPr lang="en-US" sz="2133" dirty="0" err="1">
                <a:solidFill>
                  <a:srgbClr val="000000"/>
                </a:solidFill>
                <a:latin typeface="Overlock"/>
                <a:sym typeface="Overlock"/>
              </a:rPr>
              <a:t>sesuai</a:t>
            </a:r>
            <a:r>
              <a:rPr lang="en-US" sz="2133" dirty="0">
                <a:solidFill>
                  <a:srgbClr val="000000"/>
                </a:solidFill>
                <a:latin typeface="Overlock"/>
                <a:sym typeface="Overlock"/>
              </a:rPr>
              <a:t> </a:t>
            </a:r>
            <a:r>
              <a:rPr lang="en-US" sz="2133" dirty="0" err="1">
                <a:solidFill>
                  <a:srgbClr val="000000"/>
                </a:solidFill>
                <a:latin typeface="Overlock"/>
                <a:sym typeface="Overlock"/>
              </a:rPr>
              <a:t>jumlah</a:t>
            </a:r>
            <a:r>
              <a:rPr lang="en-US" sz="2133" dirty="0">
                <a:solidFill>
                  <a:srgbClr val="000000"/>
                </a:solidFill>
                <a:latin typeface="Overlock"/>
                <a:sym typeface="Overlock"/>
              </a:rPr>
              <a:t> label </a:t>
            </a:r>
            <a:r>
              <a:rPr lang="en-US" sz="2133" dirty="0" err="1">
                <a:solidFill>
                  <a:srgbClr val="000000"/>
                </a:solidFill>
                <a:latin typeface="Overlock"/>
                <a:sym typeface="Overlock"/>
              </a:rPr>
              <a:t>kelasnya</a:t>
            </a:r>
            <a:r>
              <a:rPr lang="en-US" sz="2133" dirty="0">
                <a:solidFill>
                  <a:srgbClr val="000000"/>
                </a:solidFill>
                <a:latin typeface="Overlock"/>
                <a:sym typeface="Overlock"/>
              </a:rPr>
              <a:t>, </a:t>
            </a:r>
            <a:r>
              <a:rPr lang="en-US" sz="2133" dirty="0" err="1">
                <a:solidFill>
                  <a:srgbClr val="000000"/>
                </a:solidFill>
                <a:latin typeface="Overlock"/>
                <a:sym typeface="Overlock"/>
              </a:rPr>
              <a:t>misalnya</a:t>
            </a:r>
            <a:r>
              <a:rPr lang="en-US" sz="2133" dirty="0">
                <a:solidFill>
                  <a:srgbClr val="000000"/>
                </a:solidFill>
                <a:latin typeface="Overlock"/>
                <a:sym typeface="Overlock"/>
              </a:rPr>
              <a:t>: 10 neuron pada </a:t>
            </a:r>
            <a:r>
              <a:rPr lang="en-US" sz="2133" dirty="0" err="1">
                <a:solidFill>
                  <a:srgbClr val="000000"/>
                </a:solidFill>
                <a:latin typeface="Overlock"/>
                <a:sym typeface="Overlock"/>
              </a:rPr>
              <a:t>pengenalan</a:t>
            </a:r>
            <a:r>
              <a:rPr lang="en-US" sz="2133" dirty="0">
                <a:solidFill>
                  <a:srgbClr val="000000"/>
                </a:solidFill>
                <a:latin typeface="Overlock"/>
                <a:sym typeface="Overlock"/>
              </a:rPr>
              <a:t> </a:t>
            </a:r>
            <a:r>
              <a:rPr lang="en-US" sz="2133" dirty="0" err="1">
                <a:solidFill>
                  <a:srgbClr val="000000"/>
                </a:solidFill>
                <a:latin typeface="Overlock"/>
                <a:sym typeface="Overlock"/>
              </a:rPr>
              <a:t>angka</a:t>
            </a:r>
            <a:endParaRPr lang="en-US" sz="2133" dirty="0">
              <a:solidFill>
                <a:srgbClr val="000000"/>
              </a:solidFill>
              <a:latin typeface="Overlock"/>
              <a:sym typeface="Overlock"/>
            </a:endParaRPr>
          </a:p>
        </p:txBody>
      </p:sp>
    </p:spTree>
    <p:extLst>
      <p:ext uri="{BB962C8B-B14F-4D97-AF65-F5344CB8AC3E}">
        <p14:creationId xmlns:p14="http://schemas.microsoft.com/office/powerpoint/2010/main" val="1704063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4" name="Title 3"/>
          <p:cNvSpPr>
            <a:spLocks noGrp="1"/>
          </p:cNvSpPr>
          <p:nvPr>
            <p:ph type="title"/>
          </p:nvPr>
        </p:nvSpPr>
        <p:spPr/>
        <p:txBody>
          <a:bodyPr/>
          <a:lstStyle/>
          <a:p>
            <a:r>
              <a:rPr lang="en-ID"/>
              <a:t>Desain arsitektur </a:t>
            </a:r>
            <a:r>
              <a:rPr lang="en-ID" smtClean="0"/>
              <a:t>ANN</a:t>
            </a:r>
            <a:endParaRPr lang="en-ID"/>
          </a:p>
        </p:txBody>
      </p:sp>
      <p:sp>
        <p:nvSpPr>
          <p:cNvPr id="144" name="Google Shape;144;p5"/>
          <p:cNvSpPr txBox="1"/>
          <p:nvPr/>
        </p:nvSpPr>
        <p:spPr>
          <a:xfrm>
            <a:off x="479376" y="1345313"/>
            <a:ext cx="7450547" cy="4365770"/>
          </a:xfrm>
          <a:prstGeom prst="rect">
            <a:avLst/>
          </a:prstGeom>
          <a:noFill/>
          <a:ln>
            <a:noFill/>
          </a:ln>
        </p:spPr>
        <p:txBody>
          <a:bodyPr spcFirstLastPara="1" wrap="square" lIns="121900" tIns="121900" rIns="121900" bIns="121900" anchor="t" anchorCtr="0">
            <a:spAutoFit/>
          </a:bodyPr>
          <a:lstStyle/>
          <a:p>
            <a:pPr marL="16933">
              <a:lnSpc>
                <a:spcPct val="115000"/>
              </a:lnSpc>
              <a:spcBef>
                <a:spcPts val="133"/>
              </a:spcBef>
              <a:spcAft>
                <a:spcPts val="0"/>
              </a:spcAft>
              <a:buClr>
                <a:srgbClr val="000000"/>
              </a:buClr>
              <a:buSzPts val="1200"/>
            </a:pPr>
            <a:r>
              <a:rPr lang="en-US" sz="2400" dirty="0" err="1">
                <a:solidFill>
                  <a:srgbClr val="000000"/>
                </a:solidFill>
                <a:latin typeface="Calibri" panose="020F0502020204030204" pitchFamily="34" charset="0"/>
                <a:cs typeface="Calibri" panose="020F0502020204030204" pitchFamily="34" charset="0"/>
                <a:sym typeface="Overlock"/>
              </a:rPr>
              <a:t>Penentuan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i="1" dirty="0">
                <a:solidFill>
                  <a:srgbClr val="000000"/>
                </a:solidFill>
                <a:latin typeface="Calibri" panose="020F0502020204030204" pitchFamily="34" charset="0"/>
                <a:cs typeface="Calibri" panose="020F0502020204030204" pitchFamily="34" charset="0"/>
                <a:sym typeface="Overlock"/>
              </a:rPr>
              <a:t>hidden layer</a:t>
            </a:r>
            <a:r>
              <a:rPr lang="en-US" sz="2400" dirty="0">
                <a:solidFill>
                  <a:srgbClr val="000000"/>
                </a:solidFill>
                <a:latin typeface="Calibri" panose="020F0502020204030204" pitchFamily="34" charset="0"/>
                <a:cs typeface="Calibri" panose="020F0502020204030204" pitchFamily="34" charset="0"/>
              </a:rPr>
              <a:t>: </a:t>
            </a:r>
            <a:endParaRPr sz="2400" dirty="0">
              <a:solidFill>
                <a:srgbClr val="000000"/>
              </a:solidFill>
              <a:latin typeface="Calibri" panose="020F0502020204030204" pitchFamily="34" charset="0"/>
              <a:cs typeface="Calibri" panose="020F0502020204030204" pitchFamily="34" charset="0"/>
              <a:sym typeface="Overlock"/>
            </a:endParaRPr>
          </a:p>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Semakin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banyak</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layer </a:t>
            </a:r>
            <a:r>
              <a:rPr lang="en-US" sz="2400" dirty="0" err="1">
                <a:solidFill>
                  <a:srgbClr val="000000"/>
                </a:solidFill>
                <a:latin typeface="Calibri" panose="020F0502020204030204" pitchFamily="34" charset="0"/>
                <a:cs typeface="Calibri" panose="020F0502020204030204" pitchFamily="34" charset="0"/>
                <a:sym typeface="Overlock"/>
              </a:rPr>
              <a:t>memerlukan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komputasi</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waktu</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lebih</a:t>
            </a:r>
            <a:r>
              <a:rPr lang="en-US" sz="2400" dirty="0">
                <a:solidFill>
                  <a:srgbClr val="000000"/>
                </a:solidFill>
                <a:latin typeface="Calibri" panose="020F0502020204030204" pitchFamily="34" charset="0"/>
                <a:cs typeface="Calibri" panose="020F0502020204030204" pitchFamily="34" charset="0"/>
                <a:sym typeface="Overlock"/>
              </a:rPr>
              <a:t> lama</a:t>
            </a:r>
          </a:p>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layer </a:t>
            </a:r>
            <a:r>
              <a:rPr lang="en-US" sz="2400" dirty="0" err="1">
                <a:solidFill>
                  <a:srgbClr val="000000"/>
                </a:solidFill>
                <a:latin typeface="Calibri" panose="020F0502020204030204" pitchFamily="34" charset="0"/>
                <a:cs typeface="Calibri" panose="020F0502020204030204" pitchFamily="34" charset="0"/>
                <a:sym typeface="Overlock"/>
              </a:rPr>
              <a:t>sebaiknya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disesuaikan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dengan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kompleksitas</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permasalahan</a:t>
            </a:r>
            <a:endParaRPr lang="en-US" sz="2400" dirty="0">
              <a:solidFill>
                <a:srgbClr val="000000"/>
              </a:solidFill>
              <a:latin typeface="Calibri" panose="020F0502020204030204" pitchFamily="34" charset="0"/>
              <a:cs typeface="Calibri" panose="020F0502020204030204" pitchFamily="34" charset="0"/>
              <a:sym typeface="Overlock"/>
            </a:endParaRPr>
          </a:p>
          <a:p>
            <a:pPr marL="16933">
              <a:lnSpc>
                <a:spcPct val="115000"/>
              </a:lnSpc>
              <a:spcBef>
                <a:spcPts val="133"/>
              </a:spcBef>
              <a:spcAft>
                <a:spcPts val="0"/>
              </a:spcAft>
              <a:buClr>
                <a:srgbClr val="000000"/>
              </a:buClr>
              <a:buSzPts val="1200"/>
            </a:pPr>
            <a:endParaRPr lang="en-US" sz="2400" dirty="0">
              <a:solidFill>
                <a:srgbClr val="000000"/>
              </a:solidFill>
              <a:latin typeface="Calibri" panose="020F0502020204030204" pitchFamily="34" charset="0"/>
              <a:ea typeface="Overlock"/>
              <a:cs typeface="Calibri" panose="020F0502020204030204" pitchFamily="34" charset="0"/>
              <a:sym typeface="Overlock"/>
            </a:endParaRPr>
          </a:p>
          <a:p>
            <a:pPr marL="16933">
              <a:lnSpc>
                <a:spcPct val="115000"/>
              </a:lnSpc>
              <a:spcBef>
                <a:spcPts val="133"/>
              </a:spcBef>
              <a:buSzPts val="1200"/>
            </a:pPr>
            <a:r>
              <a:rPr lang="en-US" sz="2400" dirty="0" err="1">
                <a:solidFill>
                  <a:srgbClr val="000000"/>
                </a:solidFill>
                <a:latin typeface="Calibri" panose="020F0502020204030204" pitchFamily="34" charset="0"/>
                <a:cs typeface="Calibri" panose="020F0502020204030204" pitchFamily="34" charset="0"/>
                <a:sym typeface="Overlock"/>
              </a:rPr>
              <a:t>Penentuan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node (neuron) pada </a:t>
            </a:r>
            <a:r>
              <a:rPr lang="en-US" sz="2400" i="1" dirty="0">
                <a:solidFill>
                  <a:srgbClr val="000000"/>
                </a:solidFill>
                <a:latin typeface="Calibri" panose="020F0502020204030204" pitchFamily="34" charset="0"/>
                <a:cs typeface="Calibri" panose="020F0502020204030204" pitchFamily="34" charset="0"/>
                <a:sym typeface="Overlock"/>
              </a:rPr>
              <a:t>hidden layer</a:t>
            </a:r>
            <a:r>
              <a:rPr lang="en-US" sz="2400" dirty="0">
                <a:solidFill>
                  <a:srgbClr val="000000"/>
                </a:solidFill>
                <a:latin typeface="Calibri" panose="020F0502020204030204" pitchFamily="34" charset="0"/>
                <a:cs typeface="Calibri" panose="020F0502020204030204" pitchFamily="34" charset="0"/>
              </a:rPr>
              <a:t>: </a:t>
            </a:r>
            <a:endParaRPr lang="en-US" sz="2400" dirty="0">
              <a:solidFill>
                <a:srgbClr val="000000"/>
              </a:solidFill>
              <a:latin typeface="Calibri" panose="020F0502020204030204" pitchFamily="34" charset="0"/>
              <a:ea typeface="Overlock"/>
              <a:cs typeface="Calibri" panose="020F0502020204030204" pitchFamily="34" charset="0"/>
              <a:sym typeface="Overlock"/>
            </a:endParaRPr>
          </a:p>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Semakin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banyak</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node </a:t>
            </a:r>
            <a:r>
              <a:rPr lang="en-US" sz="2400" dirty="0" err="1">
                <a:solidFill>
                  <a:srgbClr val="000000"/>
                </a:solidFill>
                <a:latin typeface="Calibri" panose="020F0502020204030204" pitchFamily="34" charset="0"/>
                <a:cs typeface="Calibri" panose="020F0502020204030204" pitchFamily="34" charset="0"/>
                <a:sym typeface="Overlock"/>
              </a:rPr>
              <a:t>memungkinkan</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mempelajari</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pola</a:t>
            </a:r>
            <a:r>
              <a:rPr lang="en-US" sz="2400" dirty="0">
                <a:solidFill>
                  <a:srgbClr val="000000"/>
                </a:solidFill>
                <a:latin typeface="Calibri" panose="020F0502020204030204" pitchFamily="34" charset="0"/>
                <a:cs typeface="Calibri" panose="020F0502020204030204" pitchFamily="34" charset="0"/>
                <a:sym typeface="Overlock"/>
              </a:rPr>
              <a:t> yang </a:t>
            </a:r>
            <a:r>
              <a:rPr lang="en-US" sz="2400" dirty="0" err="1">
                <a:solidFill>
                  <a:srgbClr val="000000"/>
                </a:solidFill>
                <a:latin typeface="Calibri" panose="020F0502020204030204" pitchFamily="34" charset="0"/>
                <a:cs typeface="Calibri" panose="020F0502020204030204" pitchFamily="34" charset="0"/>
                <a:sym typeface="Overlock"/>
              </a:rPr>
              <a:t>lebih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rumit</a:t>
            </a:r>
            <a:endParaRPr lang="en-US" sz="2400" dirty="0">
              <a:solidFill>
                <a:srgbClr val="000000"/>
              </a:solidFill>
              <a:latin typeface="Calibri" panose="020F0502020204030204" pitchFamily="34" charset="0"/>
              <a:cs typeface="Calibri" panose="020F0502020204030204" pitchFamily="34" charset="0"/>
              <a:sym typeface="Overlock"/>
            </a:endParaRPr>
          </a:p>
          <a:p>
            <a:pPr marL="609585" indent="-457189">
              <a:lnSpc>
                <a:spcPct val="95000"/>
              </a:lnSpc>
              <a:buClr>
                <a:schemeClr val="dk2"/>
              </a:buClr>
              <a:buSzPts val="1800"/>
              <a:buFont typeface="Arial"/>
              <a:buChar char="●"/>
            </a:pPr>
            <a:r>
              <a:rPr lang="en-US" sz="2400" dirty="0" err="1">
                <a:solidFill>
                  <a:srgbClr val="000000"/>
                </a:solidFill>
                <a:latin typeface="Calibri" panose="020F0502020204030204" pitchFamily="34" charset="0"/>
                <a:cs typeface="Calibri" panose="020F0502020204030204" pitchFamily="34" charset="0"/>
                <a:sym typeface="Overlock"/>
              </a:rPr>
              <a:t>Untuk</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mencegah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i="1" dirty="0">
                <a:solidFill>
                  <a:srgbClr val="000000"/>
                </a:solidFill>
                <a:latin typeface="Calibri" panose="020F0502020204030204" pitchFamily="34" charset="0"/>
                <a:cs typeface="Calibri" panose="020F0502020204030204" pitchFamily="34" charset="0"/>
                <a:sym typeface="Overlock"/>
              </a:rPr>
              <a:t>overfitting</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sebaiknya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menambah</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jumlah</a:t>
            </a:r>
            <a:r>
              <a:rPr lang="en-US" sz="2400" dirty="0">
                <a:solidFill>
                  <a:srgbClr val="000000"/>
                </a:solidFill>
                <a:latin typeface="Calibri" panose="020F0502020204030204" pitchFamily="34" charset="0"/>
                <a:cs typeface="Calibri" panose="020F0502020204030204" pitchFamily="34" charset="0"/>
                <a:sym typeface="Overlock"/>
              </a:rPr>
              <a:t> node </a:t>
            </a:r>
            <a:r>
              <a:rPr lang="en-US" sz="2400" dirty="0" err="1">
                <a:solidFill>
                  <a:srgbClr val="000000"/>
                </a:solidFill>
                <a:latin typeface="Calibri" panose="020F0502020204030204" pitchFamily="34" charset="0"/>
                <a:cs typeface="Calibri" panose="020F0502020204030204" pitchFamily="34" charset="0"/>
                <a:sym typeface="Overlock"/>
              </a:rPr>
              <a:t>secara</a:t>
            </a:r>
            <a:r>
              <a:rPr lang="en-US" sz="2400" dirty="0">
                <a:solidFill>
                  <a:srgbClr val="000000"/>
                </a:solidFill>
                <a:latin typeface="Calibri" panose="020F0502020204030204" pitchFamily="34" charset="0"/>
                <a:cs typeface="Calibri" panose="020F0502020204030204" pitchFamily="34" charset="0"/>
                <a:sym typeface="Overlock"/>
              </a:rPr>
              <a:t> </a:t>
            </a:r>
            <a:r>
              <a:rPr lang="en-US" sz="2400" dirty="0" err="1">
                <a:solidFill>
                  <a:srgbClr val="000000"/>
                </a:solidFill>
                <a:latin typeface="Calibri" panose="020F0502020204030204" pitchFamily="34" charset="0"/>
                <a:cs typeface="Calibri" panose="020F0502020204030204" pitchFamily="34" charset="0"/>
                <a:sym typeface="Overlock"/>
              </a:rPr>
              <a:t>bertahap</a:t>
            </a:r>
            <a:endParaRPr sz="2400" dirty="0">
              <a:solidFill>
                <a:srgbClr val="000000"/>
              </a:solidFill>
              <a:latin typeface="Calibri" panose="020F0502020204030204" pitchFamily="34" charset="0"/>
              <a:cs typeface="Calibri" panose="020F0502020204030204" pitchFamily="34" charset="0"/>
              <a:sym typeface="Overlock"/>
            </a:endParaRPr>
          </a:p>
        </p:txBody>
      </p:sp>
      <p:pic>
        <p:nvPicPr>
          <p:cNvPr id="12" name="Picture 11" descr="Diagram&#10;&#10;Description automatically generated">
            <a:extLst>
              <a:ext uri="{FF2B5EF4-FFF2-40B4-BE49-F238E27FC236}">
                <a16:creationId xmlns:a16="http://schemas.microsoft.com/office/drawing/2014/main" id="{0E36ACC4-407A-4272-AD56-0AED9DC08E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8" t="762" r="3148" b="13369"/>
          <a:stretch/>
        </p:blipFill>
        <p:spPr>
          <a:xfrm>
            <a:off x="7536160" y="2551186"/>
            <a:ext cx="4613537" cy="2756528"/>
          </a:xfrm>
          <a:prstGeom prst="rect">
            <a:avLst/>
          </a:prstGeom>
        </p:spPr>
      </p:pic>
      <p:pic>
        <p:nvPicPr>
          <p:cNvPr id="3" name="Picture 2">
            <a:extLst>
              <a:ext uri="{FF2B5EF4-FFF2-40B4-BE49-F238E27FC236}">
                <a16:creationId xmlns:a16="http://schemas.microsoft.com/office/drawing/2014/main" id="{A91EA1C7-6803-44E5-9F56-EB59987D7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8239" y="3150013"/>
            <a:ext cx="1298295" cy="1304543"/>
          </a:xfrm>
          <a:prstGeom prst="rect">
            <a:avLst/>
          </a:prstGeom>
        </p:spPr>
      </p:pic>
    </p:spTree>
    <p:extLst>
      <p:ext uri="{BB962C8B-B14F-4D97-AF65-F5344CB8AC3E}">
        <p14:creationId xmlns:p14="http://schemas.microsoft.com/office/powerpoint/2010/main" val="194351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Tujuan Pembelajaran</a:t>
            </a:r>
            <a:endParaRPr lang="id-ID" dirty="0"/>
          </a:p>
        </p:txBody>
      </p:sp>
      <p:sp>
        <p:nvSpPr>
          <p:cNvPr id="7" name="Content Placeholder 6"/>
          <p:cNvSpPr>
            <a:spLocks noGrp="1"/>
          </p:cNvSpPr>
          <p:nvPr>
            <p:ph idx="1"/>
          </p:nvPr>
        </p:nvSpPr>
        <p:spPr/>
        <p:txBody>
          <a:bodyPr/>
          <a:lstStyle/>
          <a:p>
            <a:r>
              <a:rPr lang="id-ID"/>
              <a:t>Mahasiswa mampu </a:t>
            </a:r>
            <a:r>
              <a:rPr lang="id-ID" smtClean="0"/>
              <a:t>memaham</a:t>
            </a:r>
            <a:r>
              <a:rPr lang="en-ID" smtClean="0"/>
              <a:t>i konsep dan cara kerja Jaringan Syaraf Tiruan (JST) atau Artificial Neural Network (ANN) serta penerapannya untuk menyelesaikan suatu kasus/masalah.</a:t>
            </a:r>
            <a:endParaRPr lang="id-ID"/>
          </a:p>
        </p:txBody>
      </p:sp>
    </p:spTree>
    <p:extLst>
      <p:ext uri="{BB962C8B-B14F-4D97-AF65-F5344CB8AC3E}">
        <p14:creationId xmlns:p14="http://schemas.microsoft.com/office/powerpoint/2010/main" val="610800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Title 2"/>
          <p:cNvSpPr>
            <a:spLocks noGrp="1"/>
          </p:cNvSpPr>
          <p:nvPr>
            <p:ph type="title"/>
          </p:nvPr>
        </p:nvSpPr>
        <p:spPr/>
        <p:txBody>
          <a:bodyPr/>
          <a:lstStyle/>
          <a:p>
            <a:r>
              <a:rPr lang="en-ID"/>
              <a:t>Desain arsitektur </a:t>
            </a:r>
            <a:r>
              <a:rPr lang="en-ID" smtClean="0"/>
              <a:t>ANN</a:t>
            </a:r>
            <a:endParaRPr lang="en-ID"/>
          </a:p>
        </p:txBody>
      </p:sp>
      <p:pic>
        <p:nvPicPr>
          <p:cNvPr id="4" name="Picture 3">
            <a:extLst>
              <a:ext uri="{FF2B5EF4-FFF2-40B4-BE49-F238E27FC236}">
                <a16:creationId xmlns:a16="http://schemas.microsoft.com/office/drawing/2014/main" id="{8A790F4B-D26E-40DA-BED4-6DD8D7BFA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09" y="1532068"/>
            <a:ext cx="10631071" cy="5008071"/>
          </a:xfrm>
          <a:prstGeom prst="rect">
            <a:avLst/>
          </a:prstGeom>
        </p:spPr>
      </p:pic>
      <p:sp>
        <p:nvSpPr>
          <p:cNvPr id="13" name="Rectangle: Rounded Corners 12">
            <a:extLst>
              <a:ext uri="{FF2B5EF4-FFF2-40B4-BE49-F238E27FC236}">
                <a16:creationId xmlns:a16="http://schemas.microsoft.com/office/drawing/2014/main" id="{B56F5814-846A-463E-85BB-504AB87E79DD}"/>
              </a:ext>
            </a:extLst>
          </p:cNvPr>
          <p:cNvSpPr/>
          <p:nvPr/>
        </p:nvSpPr>
        <p:spPr>
          <a:xfrm>
            <a:off x="6096000" y="6016939"/>
            <a:ext cx="5181864" cy="523200"/>
          </a:xfrm>
          <a:prstGeom prst="roundRect">
            <a:avLst/>
          </a:prstGeom>
          <a:solidFill>
            <a:srgbClr val="FFFF0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ID" b="1" dirty="0"/>
              <a:t>https://playground.tensorflow.org/ </a:t>
            </a:r>
          </a:p>
        </p:txBody>
      </p:sp>
    </p:spTree>
    <p:extLst>
      <p:ext uri="{BB962C8B-B14F-4D97-AF65-F5344CB8AC3E}">
        <p14:creationId xmlns:p14="http://schemas.microsoft.com/office/powerpoint/2010/main" val="152147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Cara Kerja ANN</a:t>
            </a:r>
            <a:endParaRPr lang="en-ID"/>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357" y="1698514"/>
            <a:ext cx="9449286" cy="4299171"/>
          </a:xfrm>
          <a:prstGeom prst="rect">
            <a:avLst/>
          </a:prstGeom>
        </p:spPr>
      </p:pic>
      <p:sp>
        <p:nvSpPr>
          <p:cNvPr id="5" name="Rectangle 4"/>
          <p:cNvSpPr/>
          <p:nvPr/>
        </p:nvSpPr>
        <p:spPr>
          <a:xfrm>
            <a:off x="5651029" y="6216133"/>
            <a:ext cx="6122253" cy="369332"/>
          </a:xfrm>
          <a:prstGeom prst="rect">
            <a:avLst/>
          </a:prstGeom>
        </p:spPr>
        <p:txBody>
          <a:bodyPr wrap="none">
            <a:spAutoFit/>
          </a:bodyPr>
          <a:lstStyle/>
          <a:p>
            <a:r>
              <a:rPr lang="en-ID"/>
              <a:t>https://www.youtube.com/watch?v=MJNkCmoSkbo&amp;t=45s</a:t>
            </a:r>
          </a:p>
        </p:txBody>
      </p:sp>
    </p:spTree>
    <p:extLst>
      <p:ext uri="{BB962C8B-B14F-4D97-AF65-F5344CB8AC3E}">
        <p14:creationId xmlns:p14="http://schemas.microsoft.com/office/powerpoint/2010/main" val="3611477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Backpropagation</a:t>
            </a:r>
            <a:endParaRPr lang="en-ID"/>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509" y="2132856"/>
            <a:ext cx="10292666" cy="3528392"/>
          </a:xfrm>
          <a:prstGeom prst="rect">
            <a:avLst/>
          </a:prstGeom>
        </p:spPr>
      </p:pic>
      <p:sp>
        <p:nvSpPr>
          <p:cNvPr id="5" name="Rectangle 4"/>
          <p:cNvSpPr/>
          <p:nvPr/>
        </p:nvSpPr>
        <p:spPr>
          <a:xfrm>
            <a:off x="5651029" y="6216133"/>
            <a:ext cx="6122253" cy="369332"/>
          </a:xfrm>
          <a:prstGeom prst="rect">
            <a:avLst/>
          </a:prstGeom>
        </p:spPr>
        <p:txBody>
          <a:bodyPr wrap="none">
            <a:spAutoFit/>
          </a:bodyPr>
          <a:lstStyle/>
          <a:p>
            <a:r>
              <a:rPr lang="en-ID"/>
              <a:t>https://www.youtube.com/watch?v=MJNkCmoSkbo&amp;t=45s</a:t>
            </a:r>
          </a:p>
        </p:txBody>
      </p:sp>
    </p:spTree>
    <p:extLst>
      <p:ext uri="{BB962C8B-B14F-4D97-AF65-F5344CB8AC3E}">
        <p14:creationId xmlns:p14="http://schemas.microsoft.com/office/powerpoint/2010/main" val="335183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SLP, MLP dan DL</a:t>
            </a:r>
            <a:endParaRPr lang="en-ID"/>
          </a:p>
        </p:txBody>
      </p:sp>
      <p:pic>
        <p:nvPicPr>
          <p:cNvPr id="21506" name="Picture 2" descr="http://sumanthrb.com/wp-content/uploads/2019/05/SL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400" y="1484784"/>
            <a:ext cx="4039913" cy="24482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Multi Layer Percep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672027"/>
            <a:ext cx="3816424" cy="21053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72064" y="3724116"/>
            <a:ext cx="3134191" cy="369332"/>
          </a:xfrm>
          <a:prstGeom prst="rect">
            <a:avLst/>
          </a:prstGeom>
          <a:noFill/>
        </p:spPr>
        <p:txBody>
          <a:bodyPr wrap="none" rtlCol="0">
            <a:spAutoFit/>
          </a:bodyPr>
          <a:lstStyle/>
          <a:p>
            <a:r>
              <a:rPr lang="en-ID" smtClean="0">
                <a:solidFill>
                  <a:srgbClr val="000000"/>
                </a:solidFill>
              </a:rPr>
              <a:t>Multi-layer Perceptron (MLP)</a:t>
            </a:r>
            <a:endParaRPr lang="en-ID">
              <a:solidFill>
                <a:srgbClr val="000000"/>
              </a:solidFill>
            </a:endParaRPr>
          </a:p>
        </p:txBody>
      </p:sp>
      <p:pic>
        <p:nvPicPr>
          <p:cNvPr id="21510" name="Picture 6"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356" y="4106420"/>
            <a:ext cx="6272138" cy="275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708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Referensi</a:t>
            </a:r>
            <a:endParaRPr lang="en-ID"/>
          </a:p>
        </p:txBody>
      </p:sp>
      <p:sp>
        <p:nvSpPr>
          <p:cNvPr id="3" name="Content Placeholder 2"/>
          <p:cNvSpPr>
            <a:spLocks noGrp="1"/>
          </p:cNvSpPr>
          <p:nvPr>
            <p:ph idx="1"/>
          </p:nvPr>
        </p:nvSpPr>
        <p:spPr/>
        <p:txBody>
          <a:bodyPr/>
          <a:lstStyle/>
          <a:p>
            <a:r>
              <a:rPr lang="en-GB" sz="2000"/>
              <a:t>Introduction to Machine Learning, Neural Networks, and Deep Learning </a:t>
            </a:r>
            <a:r>
              <a:rPr lang="en-GB" sz="2000">
                <a:hlinkClick r:id="rId2"/>
              </a:rPr>
              <a:t>https://</a:t>
            </a:r>
            <a:r>
              <a:rPr lang="en-GB" sz="2000" smtClean="0">
                <a:hlinkClick r:id="rId2"/>
              </a:rPr>
              <a:t>tvst.arvojournals.org/article.aspx?articleid=2762344</a:t>
            </a:r>
            <a:r>
              <a:rPr lang="en-GB" sz="2000" smtClean="0"/>
              <a:t> </a:t>
            </a:r>
          </a:p>
          <a:p>
            <a:r>
              <a:rPr lang="en-GB" sz="2000" smtClean="0"/>
              <a:t>Introduction </a:t>
            </a:r>
            <a:r>
              <a:rPr lang="en-GB" sz="2000"/>
              <a:t>to </a:t>
            </a:r>
            <a:r>
              <a:rPr lang="en-GB" sz="2000" smtClean="0"/>
              <a:t>Machine Learning (Neural </a:t>
            </a:r>
            <a:r>
              <a:rPr lang="en-GB" sz="2000"/>
              <a:t>networks</a:t>
            </a:r>
            <a:r>
              <a:rPr lang="en-GB" sz="2000" smtClean="0"/>
              <a:t>) -  </a:t>
            </a:r>
            <a:r>
              <a:rPr lang="en-ID" sz="2000" smtClean="0">
                <a:hlinkClick r:id="rId3"/>
              </a:rPr>
              <a:t>https</a:t>
            </a:r>
            <a:r>
              <a:rPr lang="en-ID" sz="2000">
                <a:hlinkClick r:id="rId3"/>
              </a:rPr>
              <a:t>://</a:t>
            </a:r>
            <a:r>
              <a:rPr lang="en-ID" sz="2000" smtClean="0">
                <a:hlinkClick r:id="rId3"/>
              </a:rPr>
              <a:t>www.slideshare.net/DimaFishman/5-introduction-to-neural-networks</a:t>
            </a:r>
            <a:r>
              <a:rPr lang="en-ID" sz="2000" smtClean="0"/>
              <a:t> </a:t>
            </a:r>
          </a:p>
          <a:p>
            <a:r>
              <a:rPr lang="en-ID" sz="2000" smtClean="0"/>
              <a:t>Slide Data Mining oleh Romi Satria </a:t>
            </a:r>
            <a:r>
              <a:rPr lang="en-ID" sz="2000" smtClean="0"/>
              <a:t>Wahono</a:t>
            </a:r>
          </a:p>
          <a:p>
            <a:r>
              <a:rPr lang="en-ID" sz="2000" smtClean="0"/>
              <a:t>Slide Pelatihan Digitalent Kominfo Tahun 2021</a:t>
            </a:r>
            <a:endParaRPr lang="en-ID" sz="2000" smtClean="0"/>
          </a:p>
          <a:p>
            <a:r>
              <a:rPr lang="en-ID" sz="2000"/>
              <a:t>https://playground.tensorflow.org/</a:t>
            </a:r>
          </a:p>
        </p:txBody>
      </p:sp>
    </p:spTree>
    <p:extLst>
      <p:ext uri="{BB962C8B-B14F-4D97-AF65-F5344CB8AC3E}">
        <p14:creationId xmlns:p14="http://schemas.microsoft.com/office/powerpoint/2010/main" val="337723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en-ID" sz="6000" smtClean="0"/>
              <a:t>TERIMA KASIH</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Neural Network (Jaringan Syaraf)</a:t>
            </a:r>
            <a:endParaRPr lang="en-ID"/>
          </a:p>
        </p:txBody>
      </p:sp>
      <p:sp>
        <p:nvSpPr>
          <p:cNvPr id="4" name="Content Placeholder 3"/>
          <p:cNvSpPr>
            <a:spLocks noGrp="1"/>
          </p:cNvSpPr>
          <p:nvPr>
            <p:ph sz="half" idx="1"/>
          </p:nvPr>
        </p:nvSpPr>
        <p:spPr>
          <a:xfrm>
            <a:off x="609600" y="1556792"/>
            <a:ext cx="6494512" cy="4767808"/>
          </a:xfrm>
        </p:spPr>
        <p:txBody>
          <a:bodyPr/>
          <a:lstStyle/>
          <a:p>
            <a:r>
              <a:rPr lang="en-ID" smtClean="0"/>
              <a:t>Neuron</a:t>
            </a:r>
            <a:r>
              <a:rPr lang="en-ID" b="0" smtClean="0"/>
              <a:t> menerima sinyal, mengolah, dan menyebarkannya / tidak.</a:t>
            </a:r>
          </a:p>
          <a:p>
            <a:r>
              <a:rPr lang="en-ID" b="0" smtClean="0"/>
              <a:t>Otak manusia memiliki sekitar 100 juta neuron, masing-masing ~10k koneksi: </a:t>
            </a:r>
            <a:r>
              <a:rPr lang="en-ID" b="0" smtClean="0">
                <a:solidFill>
                  <a:srgbClr val="FF0000"/>
                </a:solidFill>
              </a:rPr>
              <a:t>10</a:t>
            </a:r>
            <a:r>
              <a:rPr lang="en-ID" b="0" baseline="30000" smtClean="0">
                <a:solidFill>
                  <a:srgbClr val="FF0000"/>
                </a:solidFill>
              </a:rPr>
              <a:t>15</a:t>
            </a:r>
            <a:r>
              <a:rPr lang="en-ID" b="0" smtClean="0">
                <a:solidFill>
                  <a:srgbClr val="FF0000"/>
                </a:solidFill>
              </a:rPr>
              <a:t> koneksi (sinaptik)</a:t>
            </a:r>
          </a:p>
          <a:p>
            <a:r>
              <a:rPr lang="en-ID" b="0" smtClean="0"/>
              <a:t>NN pada dasarnya adalah tiruan dari cara kerja otak manusia (dalam bentuk yang disederhanakan)</a:t>
            </a:r>
            <a:endParaRPr lang="en-ID" b="0"/>
          </a:p>
        </p:txBody>
      </p:sp>
      <p:pic>
        <p:nvPicPr>
          <p:cNvPr id="14338" name="Picture 2" descr="neuron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20136" y="1772816"/>
            <a:ext cx="4356484" cy="290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86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D" smtClean="0"/>
              <a:t>Neural Network (Jaringan Syaraf)</a:t>
            </a:r>
            <a:endParaRPr lang="en-ID"/>
          </a:p>
        </p:txBody>
      </p:sp>
      <p:pic>
        <p:nvPicPr>
          <p:cNvPr id="15362" name="Picture 2" descr="Image for po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48" y="1496798"/>
            <a:ext cx="6353960" cy="51977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488394" y="5157192"/>
            <a:ext cx="3552056" cy="1323439"/>
          </a:xfrm>
          <a:prstGeom prst="rect">
            <a:avLst/>
          </a:prstGeom>
        </p:spPr>
        <p:txBody>
          <a:bodyPr wrap="square">
            <a:spAutoFit/>
          </a:bodyPr>
          <a:lstStyle/>
          <a:p>
            <a:r>
              <a:rPr lang="en-ID" sz="1600" smtClean="0"/>
              <a:t>Sumber: https</a:t>
            </a:r>
            <a:r>
              <a:rPr lang="en-ID" sz="1600"/>
              <a:t>://towardsdatascience.com/the-differences-between-artificial-and-biological-neural-networks-a8b46db828b7</a:t>
            </a:r>
          </a:p>
        </p:txBody>
      </p:sp>
    </p:spTree>
    <p:extLst>
      <p:ext uri="{BB962C8B-B14F-4D97-AF65-F5344CB8AC3E}">
        <p14:creationId xmlns:p14="http://schemas.microsoft.com/office/powerpoint/2010/main" val="2846109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Artificial Neural Network (ANN)</a:t>
            </a:r>
            <a:endParaRPr lang="en-ID"/>
          </a:p>
        </p:txBody>
      </p:sp>
      <p:sp>
        <p:nvSpPr>
          <p:cNvPr id="3" name="Content Placeholder 2"/>
          <p:cNvSpPr>
            <a:spLocks noGrp="1"/>
          </p:cNvSpPr>
          <p:nvPr>
            <p:ph idx="1"/>
          </p:nvPr>
        </p:nvSpPr>
        <p:spPr>
          <a:xfrm>
            <a:off x="609600" y="1371600"/>
            <a:ext cx="7574632" cy="4953000"/>
          </a:xfrm>
        </p:spPr>
        <p:txBody>
          <a:bodyPr/>
          <a:lstStyle/>
          <a:p>
            <a:r>
              <a:rPr lang="en-ID"/>
              <a:t>Salah satu metode mesin pembelajaran yang terinspirasi oleh cara kerja jaringan saraf biologis di otak manusia</a:t>
            </a:r>
          </a:p>
          <a:p>
            <a:r>
              <a:rPr lang="en-ID"/>
              <a:t>Merupakan jaringan dari unit pemroses kecil yang saling terhubung, yang dimodelkan berdasar sistem saraf manusia</a:t>
            </a:r>
          </a:p>
          <a:p>
            <a:r>
              <a:rPr lang="en-ID"/>
              <a:t>Konsep ANN bermula pada artikel dari Waffen McCulloch dan Walter Pitts pada tahun 1943 yaitu mencoba untuk memformulasikan model matematis sel-sel otak </a:t>
            </a:r>
            <a:r>
              <a:rPr lang="en-ID" smtClean="0"/>
              <a:t>manusia</a:t>
            </a:r>
            <a:endParaRPr lang="en-ID"/>
          </a:p>
        </p:txBody>
      </p:sp>
      <p:graphicFrame>
        <p:nvGraphicFramePr>
          <p:cNvPr id="4" name="Table 3">
            <a:extLst>
              <a:ext uri="{FF2B5EF4-FFF2-40B4-BE49-F238E27FC236}">
                <a16:creationId xmlns:a16="http://schemas.microsoft.com/office/drawing/2014/main" id="{C0BCC8CD-A2AD-492A-B3BA-F71E1C46502C}"/>
              </a:ext>
            </a:extLst>
          </p:cNvPr>
          <p:cNvGraphicFramePr>
            <a:graphicFrameLocks noGrp="1"/>
          </p:cNvGraphicFramePr>
          <p:nvPr>
            <p:extLst>
              <p:ext uri="{D42A27DB-BD31-4B8C-83A1-F6EECF244321}">
                <p14:modId xmlns:p14="http://schemas.microsoft.com/office/powerpoint/2010/main" val="1731894710"/>
              </p:ext>
            </p:extLst>
          </p:nvPr>
        </p:nvGraphicFramePr>
        <p:xfrm>
          <a:off x="8544271" y="1556792"/>
          <a:ext cx="3368041" cy="1944216"/>
        </p:xfrm>
        <a:graphic>
          <a:graphicData uri="http://schemas.openxmlformats.org/drawingml/2006/table">
            <a:tbl>
              <a:tblPr firstRow="1" bandRow="1">
                <a:tableStyleId>{3B4B98B0-60AC-42C2-AFA5-B58CD77FA1E5}</a:tableStyleId>
              </a:tblPr>
              <a:tblGrid>
                <a:gridCol w="2202059">
                  <a:extLst>
                    <a:ext uri="{9D8B030D-6E8A-4147-A177-3AD203B41FA5}">
                      <a16:colId xmlns:a16="http://schemas.microsoft.com/office/drawing/2014/main" val="4226473974"/>
                    </a:ext>
                  </a:extLst>
                </a:gridCol>
                <a:gridCol w="1165982">
                  <a:extLst>
                    <a:ext uri="{9D8B030D-6E8A-4147-A177-3AD203B41FA5}">
                      <a16:colId xmlns:a16="http://schemas.microsoft.com/office/drawing/2014/main" val="1161941587"/>
                    </a:ext>
                  </a:extLst>
                </a:gridCol>
              </a:tblGrid>
              <a:tr h="571828">
                <a:tc>
                  <a:txBody>
                    <a:bodyPr/>
                    <a:lstStyle/>
                    <a:p>
                      <a:pPr algn="ctr"/>
                      <a:r>
                        <a:rPr lang="en-US" sz="1500" b="1" u="none" strike="noStrike" cap="none" dirty="0">
                          <a:solidFill>
                            <a:srgbClr val="0F3570"/>
                          </a:solidFill>
                          <a:latin typeface="Overlock" panose="020B0604020202020204" charset="0"/>
                          <a:sym typeface="Arial"/>
                        </a:rPr>
                        <a:t>Jaringan saraf biologis</a:t>
                      </a:r>
                      <a:endParaRPr lang="en-US" sz="1500" b="1" i="0" u="none" strike="noStrike" cap="none" dirty="0">
                        <a:solidFill>
                          <a:srgbClr val="0F3570"/>
                        </a:solidFill>
                        <a:latin typeface="Overlock" panose="020B0604020202020204" charset="0"/>
                        <a:sym typeface="Arial"/>
                      </a:endParaRPr>
                    </a:p>
                  </a:txBody>
                  <a:tcPr marL="114366" marR="114366" marT="57183" marB="57183" anchor="ctr"/>
                </a:tc>
                <a:tc>
                  <a:txBody>
                    <a:bodyPr/>
                    <a:lstStyle/>
                    <a:p>
                      <a:pPr algn="ctr"/>
                      <a:r>
                        <a:rPr lang="en-US" sz="1500" b="1" u="none" strike="noStrike" cap="none" dirty="0">
                          <a:solidFill>
                            <a:srgbClr val="0F3570"/>
                          </a:solidFill>
                          <a:latin typeface="Overlock" panose="020B0604020202020204" charset="0"/>
                          <a:sym typeface="Arial"/>
                        </a:rPr>
                        <a:t>ANN</a:t>
                      </a:r>
                      <a:endParaRPr lang="en-US" sz="1500" b="1" i="0" u="none" strike="noStrike" cap="none" dirty="0">
                        <a:solidFill>
                          <a:srgbClr val="0F3570"/>
                        </a:solidFill>
                        <a:latin typeface="Overlock" panose="020B0604020202020204" charset="0"/>
                        <a:sym typeface="Arial"/>
                      </a:endParaRPr>
                    </a:p>
                  </a:txBody>
                  <a:tcPr marL="114366" marR="114366" marT="57183" marB="57183" anchor="ctr"/>
                </a:tc>
                <a:extLst>
                  <a:ext uri="{0D108BD9-81ED-4DB2-BD59-A6C34878D82A}">
                    <a16:rowId xmlns:a16="http://schemas.microsoft.com/office/drawing/2014/main" val="3591564236"/>
                  </a:ext>
                </a:extLst>
              </a:tr>
              <a:tr h="343097">
                <a:tc>
                  <a:txBody>
                    <a:bodyPr/>
                    <a:lstStyle/>
                    <a:p>
                      <a:pPr algn="ctr"/>
                      <a:r>
                        <a:rPr lang="en-US" sz="1500" b="0" u="none" strike="noStrike" cap="none" dirty="0">
                          <a:solidFill>
                            <a:srgbClr val="0F3570"/>
                          </a:solidFill>
                          <a:latin typeface="Overlock" panose="020B0604020202020204" charset="0"/>
                          <a:sym typeface="Arial"/>
                        </a:rPr>
                        <a:t>Soma</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tc>
                  <a:txBody>
                    <a:bodyPr/>
                    <a:lstStyle/>
                    <a:p>
                      <a:pPr algn="ctr"/>
                      <a:r>
                        <a:rPr lang="en-US" sz="1500" b="0" u="none" strike="noStrike" cap="none" dirty="0">
                          <a:solidFill>
                            <a:srgbClr val="0F3570"/>
                          </a:solidFill>
                          <a:latin typeface="Overlock" panose="020B0604020202020204" charset="0"/>
                          <a:sym typeface="Arial"/>
                        </a:rPr>
                        <a:t>Neuron</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extLst>
                  <a:ext uri="{0D108BD9-81ED-4DB2-BD59-A6C34878D82A}">
                    <a16:rowId xmlns:a16="http://schemas.microsoft.com/office/drawing/2014/main" val="3839719139"/>
                  </a:ext>
                </a:extLst>
              </a:tr>
              <a:tr h="343097">
                <a:tc>
                  <a:txBody>
                    <a:bodyPr/>
                    <a:lstStyle/>
                    <a:p>
                      <a:pPr algn="ctr"/>
                      <a:r>
                        <a:rPr lang="en-US" sz="1500" b="0" u="none" strike="noStrike" cap="none" dirty="0">
                          <a:solidFill>
                            <a:srgbClr val="0F3570"/>
                          </a:solidFill>
                          <a:latin typeface="Overlock" panose="020B0604020202020204" charset="0"/>
                          <a:sym typeface="Arial"/>
                        </a:rPr>
                        <a:t>Dendrite</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tc>
                  <a:txBody>
                    <a:bodyPr/>
                    <a:lstStyle/>
                    <a:p>
                      <a:pPr algn="ctr"/>
                      <a:r>
                        <a:rPr lang="en-US" sz="1500" b="0" u="none" strike="noStrike" cap="none" dirty="0">
                          <a:solidFill>
                            <a:srgbClr val="0F3570"/>
                          </a:solidFill>
                          <a:latin typeface="Overlock" panose="020B0604020202020204" charset="0"/>
                          <a:sym typeface="Arial"/>
                        </a:rPr>
                        <a:t>Input</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extLst>
                  <a:ext uri="{0D108BD9-81ED-4DB2-BD59-A6C34878D82A}">
                    <a16:rowId xmlns:a16="http://schemas.microsoft.com/office/drawing/2014/main" val="1760746439"/>
                  </a:ext>
                </a:extLst>
              </a:tr>
              <a:tr h="343097">
                <a:tc>
                  <a:txBody>
                    <a:bodyPr/>
                    <a:lstStyle/>
                    <a:p>
                      <a:pPr algn="ctr"/>
                      <a:r>
                        <a:rPr lang="en-US" sz="1500" b="0" u="none" strike="noStrike" cap="none" dirty="0">
                          <a:solidFill>
                            <a:srgbClr val="0F3570"/>
                          </a:solidFill>
                          <a:latin typeface="Overlock" panose="020B0604020202020204" charset="0"/>
                          <a:sym typeface="Arial"/>
                        </a:rPr>
                        <a:t>Axon</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tc>
                  <a:txBody>
                    <a:bodyPr/>
                    <a:lstStyle/>
                    <a:p>
                      <a:pPr algn="ctr"/>
                      <a:r>
                        <a:rPr lang="en-US" sz="1500" b="0" u="none" strike="noStrike" cap="none" dirty="0">
                          <a:solidFill>
                            <a:srgbClr val="0F3570"/>
                          </a:solidFill>
                          <a:latin typeface="Overlock" panose="020B0604020202020204" charset="0"/>
                          <a:sym typeface="Arial"/>
                        </a:rPr>
                        <a:t>Output</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extLst>
                  <a:ext uri="{0D108BD9-81ED-4DB2-BD59-A6C34878D82A}">
                    <a16:rowId xmlns:a16="http://schemas.microsoft.com/office/drawing/2014/main" val="3724541861"/>
                  </a:ext>
                </a:extLst>
              </a:tr>
              <a:tr h="343097">
                <a:tc>
                  <a:txBody>
                    <a:bodyPr/>
                    <a:lstStyle/>
                    <a:p>
                      <a:pPr algn="ctr"/>
                      <a:r>
                        <a:rPr lang="en-US" sz="1500" b="0" u="none" strike="noStrike" cap="none" dirty="0">
                          <a:solidFill>
                            <a:srgbClr val="0F3570"/>
                          </a:solidFill>
                          <a:latin typeface="Overlock" panose="020B0604020202020204" charset="0"/>
                          <a:sym typeface="Arial"/>
                        </a:rPr>
                        <a:t>Synapse</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tc>
                  <a:txBody>
                    <a:bodyPr/>
                    <a:lstStyle/>
                    <a:p>
                      <a:pPr algn="ctr"/>
                      <a:r>
                        <a:rPr lang="en-US" sz="1500" b="0" u="none" strike="noStrike" cap="none" dirty="0">
                          <a:solidFill>
                            <a:srgbClr val="0F3570"/>
                          </a:solidFill>
                          <a:latin typeface="Overlock" panose="020B0604020202020204" charset="0"/>
                          <a:sym typeface="Arial"/>
                        </a:rPr>
                        <a:t>Weight</a:t>
                      </a:r>
                      <a:endParaRPr lang="en-US" sz="1500" b="0" i="0" u="none" strike="noStrike" cap="none" dirty="0">
                        <a:solidFill>
                          <a:srgbClr val="0F3570"/>
                        </a:solidFill>
                        <a:latin typeface="Overlock" panose="020B0604020202020204" charset="0"/>
                        <a:sym typeface="Arial"/>
                      </a:endParaRPr>
                    </a:p>
                  </a:txBody>
                  <a:tcPr marL="114366" marR="114366" marT="57183" marB="57183" anchor="ctr"/>
                </a:tc>
                <a:extLst>
                  <a:ext uri="{0D108BD9-81ED-4DB2-BD59-A6C34878D82A}">
                    <a16:rowId xmlns:a16="http://schemas.microsoft.com/office/drawing/2014/main" val="2776669146"/>
                  </a:ext>
                </a:extLst>
              </a:tr>
            </a:tbl>
          </a:graphicData>
        </a:graphic>
      </p:graphicFrame>
    </p:spTree>
    <p:extLst>
      <p:ext uri="{BB962C8B-B14F-4D97-AF65-F5344CB8AC3E}">
        <p14:creationId xmlns:p14="http://schemas.microsoft.com/office/powerpoint/2010/main" val="3842974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Artificial Neural Network (ANN)</a:t>
            </a:r>
          </a:p>
        </p:txBody>
      </p:sp>
      <p:sp>
        <p:nvSpPr>
          <p:cNvPr id="3" name="Content Placeholder 2"/>
          <p:cNvSpPr>
            <a:spLocks noGrp="1"/>
          </p:cNvSpPr>
          <p:nvPr>
            <p:ph idx="1"/>
          </p:nvPr>
        </p:nvSpPr>
        <p:spPr/>
        <p:txBody>
          <a:bodyPr/>
          <a:lstStyle/>
          <a:p>
            <a:pPr marL="0" indent="0">
              <a:buNone/>
            </a:pPr>
            <a:r>
              <a:rPr lang="en-ID"/>
              <a:t>Model matematis dari ANN memiliki beberapa asumsi sebagai berikut:</a:t>
            </a:r>
          </a:p>
          <a:p>
            <a:r>
              <a:rPr lang="en-ID"/>
              <a:t>Neuron merupakan terjadinya pemrosesan informasi.</a:t>
            </a:r>
          </a:p>
          <a:p>
            <a:r>
              <a:rPr lang="en-ID"/>
              <a:t>Sinyal akan dikirimkan diantara neuron-neuron tersebut melalui penghubung dendrit dan akson.</a:t>
            </a:r>
          </a:p>
          <a:p>
            <a:r>
              <a:rPr lang="en-ID"/>
              <a:t>Di antara elemen-elemen tersebut memiliki penghubung. Setiap penghubung memiliki bobot yang akan ditambah atau dikurangi nilai sinyalnya.</a:t>
            </a:r>
          </a:p>
          <a:p>
            <a:r>
              <a:rPr lang="en-ID"/>
              <a:t>Terdapat fungsi aktivasi pada setiap neuron yang dikenakan pada jumlah semua inputnya untuk menentukan output</a:t>
            </a:r>
            <a:r>
              <a:rPr lang="en-ID" smtClean="0"/>
              <a:t>.</a:t>
            </a:r>
            <a:endParaRPr lang="en-ID"/>
          </a:p>
        </p:txBody>
      </p:sp>
    </p:spTree>
    <p:extLst>
      <p:ext uri="{BB962C8B-B14F-4D97-AF65-F5344CB8AC3E}">
        <p14:creationId xmlns:p14="http://schemas.microsoft.com/office/powerpoint/2010/main" val="73717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Artificial Neural Network (ANN)</a:t>
            </a:r>
          </a:p>
        </p:txBody>
      </p:sp>
      <p:sp>
        <p:nvSpPr>
          <p:cNvPr id="3" name="Content Placeholder 2"/>
          <p:cNvSpPr>
            <a:spLocks noGrp="1"/>
          </p:cNvSpPr>
          <p:nvPr>
            <p:ph idx="1"/>
          </p:nvPr>
        </p:nvSpPr>
        <p:spPr/>
        <p:txBody>
          <a:bodyPr/>
          <a:lstStyle/>
          <a:p>
            <a:pPr marL="0" indent="0">
              <a:buNone/>
            </a:pPr>
            <a:r>
              <a:rPr lang="en-ID"/>
              <a:t>Suatu model ANN dipengaruhi oleh:</a:t>
            </a:r>
          </a:p>
          <a:p>
            <a:r>
              <a:rPr lang="en-ID" b="1">
                <a:solidFill>
                  <a:srgbClr val="FF0000"/>
                </a:solidFill>
              </a:rPr>
              <a:t>Arsitektur jaringan</a:t>
            </a:r>
            <a:r>
              <a:rPr lang="en-ID"/>
              <a:t>, yaitu arsitektur yang menentukan pola jaringan di antara neuron</a:t>
            </a:r>
            <a:r>
              <a:rPr lang="en-ID" smtClean="0"/>
              <a:t>.</a:t>
            </a:r>
            <a:endParaRPr lang="en-ID"/>
          </a:p>
          <a:p>
            <a:r>
              <a:rPr lang="en-ID" b="1">
                <a:solidFill>
                  <a:srgbClr val="FF0000"/>
                </a:solidFill>
              </a:rPr>
              <a:t>Metode pembelajaran</a:t>
            </a:r>
            <a:r>
              <a:rPr lang="en-ID"/>
              <a:t>, yaitu metode pembelajaran digunakan untuk melakukan pengadaptasian nilai-nilai yang menggambarkan koneksi bobot, menentukan dan mengubah nilai bobot</a:t>
            </a:r>
            <a:r>
              <a:rPr lang="en-ID" smtClean="0"/>
              <a:t>.</a:t>
            </a:r>
            <a:endParaRPr lang="en-ID"/>
          </a:p>
          <a:p>
            <a:r>
              <a:rPr lang="en-ID" b="1">
                <a:solidFill>
                  <a:srgbClr val="FF0000"/>
                </a:solidFill>
              </a:rPr>
              <a:t>Fungsi aktivasi</a:t>
            </a:r>
            <a:r>
              <a:rPr lang="en-ID"/>
              <a:t>, yaitu dapat berupa fungsi sigmoid dengan parameter tertentu, atau fungsi non linear</a:t>
            </a:r>
            <a:r>
              <a:rPr lang="en-ID" smtClean="0"/>
              <a:t>.</a:t>
            </a:r>
            <a:endParaRPr lang="en-ID"/>
          </a:p>
        </p:txBody>
      </p:sp>
    </p:spTree>
    <p:extLst>
      <p:ext uri="{BB962C8B-B14F-4D97-AF65-F5344CB8AC3E}">
        <p14:creationId xmlns:p14="http://schemas.microsoft.com/office/powerpoint/2010/main" val="287287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Kelebihan Artificial </a:t>
            </a:r>
            <a:r>
              <a:rPr lang="en-ID"/>
              <a:t>Neural Network (ANN)</a:t>
            </a:r>
          </a:p>
        </p:txBody>
      </p:sp>
      <p:sp>
        <p:nvSpPr>
          <p:cNvPr id="3" name="Content Placeholder 2"/>
          <p:cNvSpPr>
            <a:spLocks noGrp="1"/>
          </p:cNvSpPr>
          <p:nvPr>
            <p:ph idx="1"/>
          </p:nvPr>
        </p:nvSpPr>
        <p:spPr/>
        <p:txBody>
          <a:bodyPr/>
          <a:lstStyle/>
          <a:p>
            <a:r>
              <a:rPr lang="en-ID" b="1">
                <a:solidFill>
                  <a:srgbClr val="FF0000"/>
                </a:solidFill>
              </a:rPr>
              <a:t>Belajar adaptive (beradaptasi)</a:t>
            </a:r>
            <a:r>
              <a:rPr lang="en-ID"/>
              <a:t>, yaitu mekanisme proses pembelajaran bagaimana melakukan pekerjaan berdasarkan data yang diberikan dalam proses pelatihan atau pengalaman sebelumnya</a:t>
            </a:r>
            <a:r>
              <a:rPr lang="en-ID" smtClean="0"/>
              <a:t>.</a:t>
            </a:r>
            <a:endParaRPr lang="en-ID"/>
          </a:p>
          <a:p>
            <a:r>
              <a:rPr lang="en-ID" b="1">
                <a:solidFill>
                  <a:srgbClr val="FF0000"/>
                </a:solidFill>
              </a:rPr>
              <a:t>Self-organization</a:t>
            </a:r>
            <a:r>
              <a:rPr lang="en-ID"/>
              <a:t>, yaitu kemampuan jaringan saraf tiruan untuk untuk dapat belajar dan membuat organisasi sendiri dan melakukan representasi dari informasi yang diterimanya selama proses belajar</a:t>
            </a:r>
            <a:r>
              <a:rPr lang="en-ID" smtClean="0"/>
              <a:t>.</a:t>
            </a:r>
            <a:endParaRPr lang="en-ID"/>
          </a:p>
          <a:p>
            <a:r>
              <a:rPr lang="en-ID" b="1">
                <a:solidFill>
                  <a:srgbClr val="FF0000"/>
                </a:solidFill>
              </a:rPr>
              <a:t>Real time operation </a:t>
            </a:r>
            <a:r>
              <a:rPr lang="en-ID"/>
              <a:t>, yaitu kemampuan jaringan saraf tiruan yang dilakukan secara paralel, sehingga dapat menggunakan perangkat keras yang dirancang dan diproduksi khusus untuk dapat mengambil keuntungan dari proses ini</a:t>
            </a:r>
            <a:r>
              <a:rPr lang="en-ID" smtClean="0"/>
              <a:t>.</a:t>
            </a:r>
            <a:endParaRPr lang="en-ID"/>
          </a:p>
          <a:p>
            <a:r>
              <a:rPr lang="en-ID"/>
              <a:t>ANN dapat berfungsi sebagai </a:t>
            </a:r>
            <a:r>
              <a:rPr lang="en-ID" b="1"/>
              <a:t>Universal</a:t>
            </a:r>
            <a:r>
              <a:rPr lang="en-ID"/>
              <a:t> </a:t>
            </a:r>
            <a:r>
              <a:rPr lang="en-ID" b="1"/>
              <a:t>Function </a:t>
            </a:r>
            <a:r>
              <a:rPr lang="en-ID" b="1" smtClean="0"/>
              <a:t>Approximator</a:t>
            </a:r>
            <a:endParaRPr lang="en-ID" b="1"/>
          </a:p>
        </p:txBody>
      </p:sp>
    </p:spTree>
    <p:extLst>
      <p:ext uri="{BB962C8B-B14F-4D97-AF65-F5344CB8AC3E}">
        <p14:creationId xmlns:p14="http://schemas.microsoft.com/office/powerpoint/2010/main" val="863988253"/>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20848</TotalTime>
  <Words>1298</Words>
  <Application>Microsoft Office PowerPoint</Application>
  <PresentationFormat>Widescreen</PresentationFormat>
  <Paragraphs>219</Paragraphs>
  <Slides>35</Slides>
  <Notes>16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9" baseType="lpstr">
      <vt:lpstr>Arial</vt:lpstr>
      <vt:lpstr>Bahnschrift Condensed</vt:lpstr>
      <vt:lpstr>Book Antiqua</vt:lpstr>
      <vt:lpstr>Calibri</vt:lpstr>
      <vt:lpstr>Cambria</vt:lpstr>
      <vt:lpstr>Cambria Math</vt:lpstr>
      <vt:lpstr>Overlock</vt:lpstr>
      <vt:lpstr>Product Sans</vt:lpstr>
      <vt:lpstr>Symbol</vt:lpstr>
      <vt:lpstr>Times New Roman</vt:lpstr>
      <vt:lpstr>Verdana</vt:lpstr>
      <vt:lpstr>Wingdings</vt:lpstr>
      <vt:lpstr>powerpoint-template-apr7</vt:lpstr>
      <vt:lpstr>Equation</vt:lpstr>
      <vt:lpstr>FAKULTAS TEKNOLOGI INFORMASI</vt:lpstr>
      <vt:lpstr>ARTIFICIAL NEURAL NETWORK (ANN)</vt:lpstr>
      <vt:lpstr>Tujuan Pembelajaran</vt:lpstr>
      <vt:lpstr>Neural Network (Jaringan Syaraf)</vt:lpstr>
      <vt:lpstr>Neural Network (Jaringan Syaraf)</vt:lpstr>
      <vt:lpstr>Artificial Neural Network (ANN)</vt:lpstr>
      <vt:lpstr>Artificial Neural Network (ANN)</vt:lpstr>
      <vt:lpstr>Artificial Neural Network (ANN)</vt:lpstr>
      <vt:lpstr>Kelebihan Artificial Neural Network (ANN)</vt:lpstr>
      <vt:lpstr>Neural Network Timeline</vt:lpstr>
      <vt:lpstr>Neural Network Timeline</vt:lpstr>
      <vt:lpstr>Neural Network Timeline</vt:lpstr>
      <vt:lpstr>Artificial Neural Network</vt:lpstr>
      <vt:lpstr>ANN dan Linear Regression</vt:lpstr>
      <vt:lpstr>Neuron</vt:lpstr>
      <vt:lpstr>Neuron</vt:lpstr>
      <vt:lpstr>Neuron</vt:lpstr>
      <vt:lpstr>Neuron</vt:lpstr>
      <vt:lpstr>Neuron</vt:lpstr>
      <vt:lpstr>Arsitektur Single-layer Perceptron</vt:lpstr>
      <vt:lpstr>Apa yang bisa dilakukan sebuah Neuron ? </vt:lpstr>
      <vt:lpstr>Permasalahan Linear dan Non-Linear</vt:lpstr>
      <vt:lpstr>Fungsi Aktivasi</vt:lpstr>
      <vt:lpstr>Fungsi Aktivasi</vt:lpstr>
      <vt:lpstr>Multi-layer ANN</vt:lpstr>
      <vt:lpstr>Multi-layer ANN</vt:lpstr>
      <vt:lpstr>Arsitektur Multi-layer ANN</vt:lpstr>
      <vt:lpstr>Desain arsitektur ANN</vt:lpstr>
      <vt:lpstr>Desain arsitektur ANN</vt:lpstr>
      <vt:lpstr>Desain arsitektur ANN</vt:lpstr>
      <vt:lpstr>Cara Kerja ANN</vt:lpstr>
      <vt:lpstr>Backpropagation</vt:lpstr>
      <vt:lpstr>SLP, MLP dan DL</vt:lpstr>
      <vt:lpstr>Referensi</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665</cp:revision>
  <dcterms:created xsi:type="dcterms:W3CDTF">2011-05-21T14:11:58Z</dcterms:created>
  <dcterms:modified xsi:type="dcterms:W3CDTF">2021-12-06T15:01:06Z</dcterms:modified>
</cp:coreProperties>
</file>